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jpg" ContentType="image/jpeg"/>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769" r:id="rId2"/>
    <p:sldId id="264" r:id="rId3"/>
    <p:sldId id="770" r:id="rId4"/>
    <p:sldId id="771" r:id="rId5"/>
    <p:sldId id="772" r:id="rId6"/>
    <p:sldId id="282"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B7E"/>
    <a:srgbClr val="E20443"/>
    <a:srgbClr val="000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4" autoAdjust="0"/>
    <p:restoredTop sz="94660"/>
  </p:normalViewPr>
  <p:slideViewPr>
    <p:cSldViewPr snapToGrid="0">
      <p:cViewPr varScale="1">
        <p:scale>
          <a:sx n="115" d="100"/>
          <a:sy n="115" d="100"/>
        </p:scale>
        <p:origin x="52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04DBE2-3349-4320-8667-2F91A39C9762}" type="datetimeFigureOut">
              <a:rPr lang="ru-RU" smtClean="0"/>
              <a:t>22.07.2021</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F770CB-E1B2-423C-BD10-99C585854BBC}" type="slidenum">
              <a:rPr lang="ru-RU" smtClean="0"/>
              <a:t>‹#›</a:t>
            </a:fld>
            <a:endParaRPr lang="ru-RU"/>
          </a:p>
        </p:txBody>
      </p:sp>
    </p:spTree>
    <p:extLst>
      <p:ext uri="{BB962C8B-B14F-4D97-AF65-F5344CB8AC3E}">
        <p14:creationId xmlns:p14="http://schemas.microsoft.com/office/powerpoint/2010/main" val="2317243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6DC2CC-E284-47DF-8F8F-E184D0A94910}" type="datetimeFigureOut">
              <a:rPr lang="ru-RU" smtClean="0"/>
              <a:t>22.07.2021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07A232-D0C2-4634-A475-993C97E3500A}" type="slidenum">
              <a:rPr lang="ru-RU" smtClean="0"/>
              <a:t>‹#›</a:t>
            </a:fld>
            <a:endParaRPr lang="ru-RU"/>
          </a:p>
        </p:txBody>
      </p:sp>
    </p:spTree>
    <p:extLst>
      <p:ext uri="{BB962C8B-B14F-4D97-AF65-F5344CB8AC3E}">
        <p14:creationId xmlns:p14="http://schemas.microsoft.com/office/powerpoint/2010/main" val="196988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22.07.2021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375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22.07.2021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782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22.07.2021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3766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и объект" type="tx">
  <p:cSld name="1_Заголовок и объект">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extLst>
      <p:ext uri="{BB962C8B-B14F-4D97-AF65-F5344CB8AC3E}">
        <p14:creationId xmlns:p14="http://schemas.microsoft.com/office/powerpoint/2010/main" val="16846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EC34F5-BDE2-4375-B83B-F49841317258}" type="datetimeFigureOut">
              <a:rPr lang="ru-RU" smtClean="0"/>
              <a:t>22.07.2021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6020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EC34F5-BDE2-4375-B83B-F49841317258}" type="datetimeFigureOut">
              <a:rPr lang="ru-RU" smtClean="0"/>
              <a:t>22.07.2021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02091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EC34F5-BDE2-4375-B83B-F49841317258}" type="datetimeFigureOut">
              <a:rPr lang="ru-RU" smtClean="0"/>
              <a:t>22.07.2021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266543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EC34F5-BDE2-4375-B83B-F49841317258}" type="datetimeFigureOut">
              <a:rPr lang="ru-RU" smtClean="0"/>
              <a:t>22.07.2021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96451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EC34F5-BDE2-4375-B83B-F49841317258}" type="datetimeFigureOut">
              <a:rPr lang="ru-RU" smtClean="0"/>
              <a:t>22.07.2021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7440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C34F5-BDE2-4375-B83B-F49841317258}" type="datetimeFigureOut">
              <a:rPr lang="ru-RU" smtClean="0"/>
              <a:t>22.07.2021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76159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22.07.2021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3752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6EC34F5-BDE2-4375-B83B-F49841317258}" type="datetimeFigureOut">
              <a:rPr lang="ru-RU" smtClean="0"/>
              <a:t>22.07.2021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9AC15E-FCD1-4167-800F-1DB8497ABFCE}" type="slidenum">
              <a:rPr lang="ru-RU" smtClean="0"/>
              <a:t>‹#›</a:t>
            </a:fld>
            <a:endParaRPr lang="ru-RU"/>
          </a:p>
        </p:txBody>
      </p:sp>
    </p:spTree>
    <p:extLst>
      <p:ext uri="{BB962C8B-B14F-4D97-AF65-F5344CB8AC3E}">
        <p14:creationId xmlns:p14="http://schemas.microsoft.com/office/powerpoint/2010/main" val="169878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C34F5-BDE2-4375-B83B-F49841317258}" type="datetimeFigureOut">
              <a:rPr lang="ru-RU" smtClean="0"/>
              <a:t>22.07.2021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AC15E-FCD1-4167-800F-1DB8497ABFCE}" type="slidenum">
              <a:rPr lang="ru-RU" smtClean="0"/>
              <a:t>‹#›</a:t>
            </a:fld>
            <a:endParaRPr lang="ru-RU"/>
          </a:p>
        </p:txBody>
      </p:sp>
    </p:spTree>
    <p:extLst>
      <p:ext uri="{BB962C8B-B14F-4D97-AF65-F5344CB8AC3E}">
        <p14:creationId xmlns:p14="http://schemas.microsoft.com/office/powerpoint/2010/main" val="3950833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mail.mgsu.ru/owa/redir.aspx?REF=xUsJRgSnwto0kgvuMd87R2nrFrYnpepepnJKD1q6Ek_JQKjoaejYCAFodHRwczovL3QubWUvRkVUX0RQTw.." TargetMode="External"/><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hyperlink" Target="http://dpo.mgsu.ru/"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4.sv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www.nostroy.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5" descr="Picture 5"/>
          <p:cNvPicPr>
            <a:picLocks noChangeAspect="1"/>
          </p:cNvPicPr>
          <p:nvPr/>
        </p:nvPicPr>
        <p:blipFill>
          <a:blip r:embed="rId2"/>
          <a:srcRect t="28148"/>
          <a:stretch>
            <a:fillRect/>
          </a:stretch>
        </p:blipFill>
        <p:spPr>
          <a:xfrm>
            <a:off x="1535679" y="-73228"/>
            <a:ext cx="9705854" cy="4926240"/>
          </a:xfrm>
          <a:prstGeom prst="rect">
            <a:avLst/>
          </a:prstGeom>
          <a:ln w="12700">
            <a:miter lim="400000"/>
          </a:ln>
        </p:spPr>
      </p:pic>
      <p:pic>
        <p:nvPicPr>
          <p:cNvPr id="357" name="Picture 12" descr="Picture 12"/>
          <p:cNvPicPr>
            <a:picLocks noChangeAspect="1"/>
          </p:cNvPicPr>
          <p:nvPr/>
        </p:nvPicPr>
        <p:blipFill>
          <a:blip r:embed="rId3"/>
          <a:stretch>
            <a:fillRect/>
          </a:stretch>
        </p:blipFill>
        <p:spPr>
          <a:xfrm>
            <a:off x="8574402" y="4918059"/>
            <a:ext cx="2923572" cy="1188142"/>
          </a:xfrm>
          <a:prstGeom prst="rect">
            <a:avLst/>
          </a:prstGeom>
          <a:ln w="12700">
            <a:miter lim="400000"/>
          </a:ln>
        </p:spPr>
      </p:pic>
      <p:sp>
        <p:nvSpPr>
          <p:cNvPr id="358" name="TextBox 9"/>
          <p:cNvSpPr txBox="1"/>
          <p:nvPr/>
        </p:nvSpPr>
        <p:spPr>
          <a:xfrm>
            <a:off x="1125611" y="2268653"/>
            <a:ext cx="10115923" cy="830740"/>
          </a:xfrm>
          <a:prstGeom prst="rect">
            <a:avLst/>
          </a:prstGeom>
          <a:ln w="12700">
            <a:miter lim="400000"/>
          </a:ln>
          <a:extLst>
            <a:ext uri="{C572A759-6A51-4108-AA02-DFA0A04FC94B}">
              <ma14:wrappingTextBoxFlag xmlns:ma14="http://schemas.microsoft.com/office/mac/drawingml/2011/main" xmlns="" val="1"/>
            </a:ext>
          </a:extLst>
        </p:spPr>
        <p:txBody>
          <a:bodyPr wrap="square" lIns="45707" rIns="45707">
            <a:spAutoFit/>
          </a:bodyPr>
          <a:lstStyle/>
          <a:p>
            <a:pPr algn="ctr">
              <a:defRPr sz="2400" b="1">
                <a:solidFill>
                  <a:srgbClr val="3E4E95"/>
                </a:solidFill>
                <a:latin typeface="Verdana"/>
                <a:ea typeface="Verdana"/>
                <a:cs typeface="Verdana"/>
                <a:sym typeface="Verdana"/>
              </a:defRPr>
            </a:pPr>
            <a:r>
              <a:rPr lang="ru-RU" sz="2399" dirty="0"/>
              <a:t>Школа заказчика объектов </a:t>
            </a:r>
            <a:br>
              <a:rPr lang="ru-RU" sz="2399" dirty="0"/>
            </a:br>
            <a:r>
              <a:rPr lang="ru-RU" sz="2399" dirty="0"/>
              <a:t>капитального строительства</a:t>
            </a:r>
          </a:p>
        </p:txBody>
      </p:sp>
      <p:pic>
        <p:nvPicPr>
          <p:cNvPr id="9" name="Рисунок 8">
            <a:extLst>
              <a:ext uri="{FF2B5EF4-FFF2-40B4-BE49-F238E27FC236}">
                <a16:creationId xmlns:a16="http://schemas.microsoft.com/office/drawing/2014/main" id="{D6927CE4-DE66-4885-912C-E653FF57C8F3}"/>
              </a:ext>
            </a:extLst>
          </p:cNvPr>
          <p:cNvPicPr>
            <a:picLocks noChangeAspect="1"/>
          </p:cNvPicPr>
          <p:nvPr/>
        </p:nvPicPr>
        <p:blipFill>
          <a:blip r:embed="rId4"/>
          <a:stretch>
            <a:fillRect/>
          </a:stretch>
        </p:blipFill>
        <p:spPr>
          <a:xfrm>
            <a:off x="1201298" y="4918059"/>
            <a:ext cx="2101079" cy="1280872"/>
          </a:xfrm>
          <a:prstGeom prst="rect">
            <a:avLst/>
          </a:prstGeom>
        </p:spPr>
      </p:pic>
    </p:spTree>
    <p:extLst>
      <p:ext uri="{BB962C8B-B14F-4D97-AF65-F5344CB8AC3E}">
        <p14:creationId xmlns:p14="http://schemas.microsoft.com/office/powerpoint/2010/main" val="348436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FE8E9B9-BF5A-40AD-A636-D4C34C3CBB6D}"/>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7" name="object 3">
            <a:extLst>
              <a:ext uri="{FF2B5EF4-FFF2-40B4-BE49-F238E27FC236}">
                <a16:creationId xmlns:a16="http://schemas.microsoft.com/office/drawing/2014/main" id="{6E41FB82-D916-4ACD-9003-C08CF1D1318F}"/>
              </a:ext>
            </a:extLst>
          </p:cNvPr>
          <p:cNvPicPr/>
          <p:nvPr/>
        </p:nvPicPr>
        <p:blipFill>
          <a:blip r:embed="rId3" cstate="print"/>
          <a:stretch>
            <a:fillRect/>
          </a:stretch>
        </p:blipFill>
        <p:spPr>
          <a:xfrm>
            <a:off x="0" y="42351"/>
            <a:ext cx="12192000" cy="5974580"/>
          </a:xfrm>
          <a:prstGeom prst="rect">
            <a:avLst/>
          </a:prstGeom>
        </p:spPr>
      </p:pic>
      <p:sp>
        <p:nvSpPr>
          <p:cNvPr id="13" name="Объект 8">
            <a:extLst>
              <a:ext uri="{FF2B5EF4-FFF2-40B4-BE49-F238E27FC236}">
                <a16:creationId xmlns:a16="http://schemas.microsoft.com/office/drawing/2014/main" id="{C358797B-A382-924E-9A64-64DB77FA4A6E}"/>
              </a:ext>
            </a:extLst>
          </p:cNvPr>
          <p:cNvSpPr>
            <a:spLocks noGrp="1"/>
          </p:cNvSpPr>
          <p:nvPr>
            <p:ph idx="1"/>
          </p:nvPr>
        </p:nvSpPr>
        <p:spPr>
          <a:xfrm>
            <a:off x="838200" y="986339"/>
            <a:ext cx="10515600" cy="4713923"/>
          </a:xfrm>
        </p:spPr>
        <p:txBody>
          <a:bodyPr>
            <a:normAutofit fontScale="92500"/>
          </a:bodyPr>
          <a:lstStyle/>
          <a:p>
            <a:pPr marL="0" indent="0" algn="just">
              <a:buNone/>
            </a:pPr>
            <a:r>
              <a:rPr lang="ru-RU" sz="2600" b="1" dirty="0">
                <a:latin typeface="Arial" panose="020B0604020202020204" pitchFamily="34" charset="0"/>
                <a:cs typeface="Arial" panose="020B0604020202020204" pitchFamily="34" charset="0"/>
              </a:rPr>
              <a:t>Проект «Школа заказчика объектов капитального строительства» </a:t>
            </a:r>
            <a:r>
              <a:rPr lang="ru-RU" sz="2600" dirty="0">
                <a:latin typeface="Arial" panose="020B0604020202020204" pitchFamily="34" charset="0"/>
                <a:cs typeface="Arial" panose="020B0604020202020204" pitchFamily="34" charset="0"/>
              </a:rPr>
              <a:t>реализуется совместно </a:t>
            </a:r>
            <a:r>
              <a:rPr lang="ru-RU" sz="2600" b="1" dirty="0">
                <a:latin typeface="Arial" panose="020B0604020202020204" pitchFamily="34" charset="0"/>
                <a:cs typeface="Arial" panose="020B0604020202020204" pitchFamily="34" charset="0"/>
              </a:rPr>
              <a:t>НОСТРОЙ и НИУ МГСУ </a:t>
            </a:r>
            <a:r>
              <a:rPr lang="ru-RU" sz="2600" dirty="0">
                <a:latin typeface="Arial" panose="020B0604020202020204" pitchFamily="34" charset="0"/>
                <a:cs typeface="Arial" panose="020B0604020202020204" pitchFamily="34" charset="0"/>
              </a:rPr>
              <a:t>в целях развития кадрового потенциала строительной отрасли, повышения квалификации сотрудников служб государственных и муниципальных заказчиков, деятельность которых влияет на обеспечение качества и безопасности строительства, в том числе для формирования новой компетенции в области информационного моделирования объектов капитального строительства (далее – ТИМ), в соответствии с </a:t>
            </a:r>
            <a:r>
              <a:rPr lang="ru-RU" sz="2600" b="1" dirty="0">
                <a:latin typeface="Arial" panose="020B0604020202020204" pitchFamily="34" charset="0"/>
                <a:cs typeface="Arial" panose="020B0604020202020204" pitchFamily="34" charset="0"/>
              </a:rPr>
              <a:t>письмом</a:t>
            </a:r>
            <a:r>
              <a:rPr lang="ru-RU" sz="2600" dirty="0">
                <a:latin typeface="Arial" panose="020B0604020202020204" pitchFamily="34" charset="0"/>
                <a:cs typeface="Arial" panose="020B0604020202020204" pitchFamily="34" charset="0"/>
              </a:rPr>
              <a:t> </a:t>
            </a:r>
            <a:br>
              <a:rPr lang="ru-RU" sz="2600" dirty="0">
                <a:latin typeface="Arial" panose="020B0604020202020204" pitchFamily="34" charset="0"/>
                <a:cs typeface="Arial" panose="020B0604020202020204" pitchFamily="34" charset="0"/>
              </a:rPr>
            </a:br>
            <a:r>
              <a:rPr lang="ru-RU" sz="2600" b="1" dirty="0">
                <a:latin typeface="Arial" panose="020B0604020202020204" pitchFamily="34" charset="0"/>
                <a:cs typeface="Arial" panose="020B0604020202020204" pitchFamily="34" charset="0"/>
              </a:rPr>
              <a:t>Министра строительства и жилищно-коммунального хозяйства Российской Федерации Файзуллина И.Э. от 21 мая 2021 г. №20639-ИФ/01</a:t>
            </a:r>
            <a:r>
              <a:rPr lang="ru-RU" sz="2600" dirty="0">
                <a:latin typeface="Arial" panose="020B0604020202020204" pitchFamily="34" charset="0"/>
                <a:cs typeface="Arial" panose="020B0604020202020204" pitchFamily="34" charset="0"/>
              </a:rPr>
              <a:t> и с учетом состоявшегося обсуждения актуальных проблем развития отраслевого образования, функционирования и развития НИУ МГСУ на заседании </a:t>
            </a:r>
            <a:r>
              <a:rPr lang="ru-RU" sz="2600" b="1" dirty="0">
                <a:latin typeface="Arial" panose="020B0604020202020204" pitchFamily="34" charset="0"/>
                <a:cs typeface="Arial" panose="020B0604020202020204" pitchFamily="34" charset="0"/>
              </a:rPr>
              <a:t>Попечительского совета НИУ МГСУ</a:t>
            </a:r>
            <a:r>
              <a:rPr lang="ru-RU" sz="2600" dirty="0">
                <a:latin typeface="Arial" panose="020B0604020202020204" pitchFamily="34" charset="0"/>
                <a:cs typeface="Arial" panose="020B0604020202020204" pitchFamily="34" charset="0"/>
              </a:rPr>
              <a:t> 02 июня </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2021 г.</a:t>
            </a:r>
          </a:p>
          <a:p>
            <a:pPr marL="0" indent="0" algn="just">
              <a:buNone/>
            </a:pPr>
            <a:endParaRPr lang="ru-RU" sz="2400" dirty="0">
              <a:latin typeface="Arial" panose="020B0604020202020204" pitchFamily="34" charset="0"/>
              <a:cs typeface="Arial" panose="020B0604020202020204" pitchFamily="34" charset="0"/>
            </a:endParaRPr>
          </a:p>
          <a:p>
            <a:pPr marL="514350" indent="-514350">
              <a:buAutoNum type="arabicPeriod"/>
            </a:pPr>
            <a:endParaRPr lang="ru-RU" sz="2400" dirty="0">
              <a:latin typeface="Arial" panose="020B0604020202020204" pitchFamily="34" charset="0"/>
              <a:cs typeface="Arial" panose="020B0604020202020204" pitchFamily="34" charset="0"/>
            </a:endParaRPr>
          </a:p>
        </p:txBody>
      </p:sp>
      <p:grpSp>
        <p:nvGrpSpPr>
          <p:cNvPr id="8" name="Group 14">
            <a:extLst>
              <a:ext uri="{FF2B5EF4-FFF2-40B4-BE49-F238E27FC236}">
                <a16:creationId xmlns:a16="http://schemas.microsoft.com/office/drawing/2014/main" id="{562D0EF4-DEC2-4561-9752-D92BE3984BE9}"/>
              </a:ext>
            </a:extLst>
          </p:cNvPr>
          <p:cNvGrpSpPr/>
          <p:nvPr/>
        </p:nvGrpSpPr>
        <p:grpSpPr>
          <a:xfrm>
            <a:off x="927968" y="6016931"/>
            <a:ext cx="10962862" cy="545027"/>
            <a:chOff x="0" y="0"/>
            <a:chExt cx="10962861" cy="545025"/>
          </a:xfrm>
        </p:grpSpPr>
        <p:pic>
          <p:nvPicPr>
            <p:cNvPr id="9" name="Picture 15" descr="Picture 15">
              <a:extLst>
                <a:ext uri="{FF2B5EF4-FFF2-40B4-BE49-F238E27FC236}">
                  <a16:creationId xmlns:a16="http://schemas.microsoft.com/office/drawing/2014/main" id="{DE90F74F-1349-4366-B631-132F892CAE50}"/>
                </a:ext>
              </a:extLst>
            </p:cNvPr>
            <p:cNvPicPr>
              <a:picLocks noChangeAspect="1"/>
            </p:cNvPicPr>
            <p:nvPr/>
          </p:nvPicPr>
          <p:blipFill>
            <a:blip r:embed="rId4"/>
            <a:srcRect t="66112"/>
            <a:stretch>
              <a:fillRect/>
            </a:stretch>
          </p:blipFill>
          <p:spPr>
            <a:xfrm>
              <a:off x="0" y="343441"/>
              <a:ext cx="5110709" cy="201584"/>
            </a:xfrm>
            <a:prstGeom prst="rect">
              <a:avLst/>
            </a:prstGeom>
            <a:ln w="12700" cap="flat">
              <a:noFill/>
              <a:miter lim="400000"/>
            </a:ln>
            <a:effectLst/>
          </p:spPr>
        </p:pic>
        <p:pic>
          <p:nvPicPr>
            <p:cNvPr id="10" name="Picture 19" descr="Picture 19">
              <a:extLst>
                <a:ext uri="{FF2B5EF4-FFF2-40B4-BE49-F238E27FC236}">
                  <a16:creationId xmlns:a16="http://schemas.microsoft.com/office/drawing/2014/main" id="{362F00D4-3B4F-43F9-AFD5-F2247F287B2E}"/>
                </a:ext>
              </a:extLst>
            </p:cNvPr>
            <p:cNvPicPr>
              <a:picLocks noChangeAspect="1"/>
            </p:cNvPicPr>
            <p:nvPr/>
          </p:nvPicPr>
          <p:blipFill>
            <a:blip r:embed="rId5"/>
            <a:stretch>
              <a:fillRect/>
            </a:stretch>
          </p:blipFill>
          <p:spPr>
            <a:xfrm>
              <a:off x="9758101" y="0"/>
              <a:ext cx="1204760" cy="538341"/>
            </a:xfrm>
            <a:prstGeom prst="rect">
              <a:avLst/>
            </a:prstGeom>
            <a:ln w="12700" cap="flat">
              <a:noFill/>
              <a:miter lim="400000"/>
            </a:ln>
            <a:effectLst/>
          </p:spPr>
        </p:pic>
      </p:grpSp>
      <p:pic>
        <p:nvPicPr>
          <p:cNvPr id="15" name="object 4">
            <a:extLst>
              <a:ext uri="{FF2B5EF4-FFF2-40B4-BE49-F238E27FC236}">
                <a16:creationId xmlns:a16="http://schemas.microsoft.com/office/drawing/2014/main" id="{40759643-10D1-4CE7-AD0E-B31F8D0EF0EF}"/>
              </a:ext>
            </a:extLst>
          </p:cNvPr>
          <p:cNvPicPr/>
          <p:nvPr/>
        </p:nvPicPr>
        <p:blipFill>
          <a:blip r:embed="rId6" cstate="print"/>
          <a:stretch>
            <a:fillRect/>
          </a:stretch>
        </p:blipFill>
        <p:spPr>
          <a:xfrm>
            <a:off x="430982" y="232377"/>
            <a:ext cx="11482627" cy="473976"/>
          </a:xfrm>
          <a:prstGeom prst="rect">
            <a:avLst/>
          </a:prstGeom>
        </p:spPr>
      </p:pic>
      <p:sp>
        <p:nvSpPr>
          <p:cNvPr id="16" name="Google Shape;181;p17">
            <a:extLst>
              <a:ext uri="{FF2B5EF4-FFF2-40B4-BE49-F238E27FC236}">
                <a16:creationId xmlns:a16="http://schemas.microsoft.com/office/drawing/2014/main" id="{E7EC8F98-5957-4EA0-8697-29E0B5A5AB36}"/>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ЦЕЛИ ПРОЕКТА</a:t>
            </a:r>
            <a:endParaRPr sz="1400" dirty="0">
              <a:solidFill>
                <a:schemeClr val="accent1">
                  <a:lumMod val="50000"/>
                </a:schemeClr>
              </a:solidFill>
              <a:sym typeface="Arial"/>
            </a:endParaRPr>
          </a:p>
        </p:txBody>
      </p:sp>
      <p:sp>
        <p:nvSpPr>
          <p:cNvPr id="17" name="Slide Number Placeholder 4">
            <a:extLst>
              <a:ext uri="{FF2B5EF4-FFF2-40B4-BE49-F238E27FC236}">
                <a16:creationId xmlns:a16="http://schemas.microsoft.com/office/drawing/2014/main" id="{B700D260-B917-4CC8-9978-6C37A104E3AE}"/>
              </a:ext>
            </a:extLst>
          </p:cNvPr>
          <p:cNvSpPr txBox="1">
            <a:spLocks/>
          </p:cNvSpPr>
          <p:nvPr/>
        </p:nvSpPr>
        <p:spPr>
          <a:xfrm>
            <a:off x="596657" y="6366176"/>
            <a:ext cx="174040" cy="230772"/>
          </a:xfrm>
          <a:prstGeom prst="rect">
            <a:avLst/>
          </a:prstGeom>
          <a:extLst>
            <a:ext uri="{C572A759-6A51-4108-AA02-DFA0A04FC94B}">
              <ma14:wrappingTextBoxFlag xmlns="" xmlns:ma14="http://schemas.microsoft.com/office/mac/drawingml/2011/main"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2</a:t>
            </a:r>
          </a:p>
        </p:txBody>
      </p:sp>
    </p:spTree>
    <p:extLst>
      <p:ext uri="{BB962C8B-B14F-4D97-AF65-F5344CB8AC3E}">
        <p14:creationId xmlns:p14="http://schemas.microsoft.com/office/powerpoint/2010/main" val="146056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BBB44062-4D3F-428B-91AD-FE36FEEEDC84}"/>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17" name="object 3">
            <a:extLst>
              <a:ext uri="{FF2B5EF4-FFF2-40B4-BE49-F238E27FC236}">
                <a16:creationId xmlns:a16="http://schemas.microsoft.com/office/drawing/2014/main" id="{0F2B3336-0ADC-417F-9646-C3AE3618F093}"/>
              </a:ext>
            </a:extLst>
          </p:cNvPr>
          <p:cNvPicPr/>
          <p:nvPr/>
        </p:nvPicPr>
        <p:blipFill>
          <a:blip r:embed="rId3" cstate="print"/>
          <a:stretch>
            <a:fillRect/>
          </a:stretch>
        </p:blipFill>
        <p:spPr>
          <a:xfrm>
            <a:off x="0" y="42351"/>
            <a:ext cx="12192000" cy="5974580"/>
          </a:xfrm>
          <a:prstGeom prst="rect">
            <a:avLst/>
          </a:prstGeom>
        </p:spPr>
      </p:pic>
      <p:sp>
        <p:nvSpPr>
          <p:cNvPr id="8202" name="Прямоугольник 2"/>
          <p:cNvSpPr>
            <a:spLocks noChangeArrowheads="1"/>
          </p:cNvSpPr>
          <p:nvPr/>
        </p:nvSpPr>
        <p:spPr bwMode="auto">
          <a:xfrm>
            <a:off x="585505" y="662241"/>
            <a:ext cx="11363325" cy="147732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algn="just"/>
            <a:r>
              <a:rPr lang="ru-RU" b="1" dirty="0">
                <a:solidFill>
                  <a:srgbClr val="000000"/>
                </a:solidFill>
                <a:latin typeface="Arial" panose="020B0604020202020204" pitchFamily="34" charset="0"/>
                <a:ea typeface="Times New Roman" panose="02020603050405020304" pitchFamily="18" charset="0"/>
              </a:rPr>
              <a:t>Трудоемкость программы</a:t>
            </a:r>
            <a:r>
              <a:rPr lang="ru-RU" dirty="0">
                <a:solidFill>
                  <a:srgbClr val="000000"/>
                </a:solidFill>
                <a:latin typeface="Arial" panose="020B0604020202020204" pitchFamily="34" charset="0"/>
                <a:ea typeface="Times New Roman" panose="02020603050405020304" pitchFamily="18" charset="0"/>
              </a:rPr>
              <a:t> – 72 академических часа</a:t>
            </a:r>
            <a:endParaRPr lang="ru-RU" dirty="0">
              <a:latin typeface="Arial" panose="020B0604020202020204" pitchFamily="34" charset="0"/>
              <a:ea typeface="Times New Roman" panose="02020603050405020304" pitchFamily="18" charset="0"/>
            </a:endParaRPr>
          </a:p>
          <a:p>
            <a:pPr algn="just"/>
            <a:r>
              <a:rPr lang="ru-RU" b="1" dirty="0">
                <a:solidFill>
                  <a:srgbClr val="000000"/>
                </a:solidFill>
                <a:latin typeface="Arial" panose="020B0604020202020204" pitchFamily="34" charset="0"/>
                <a:ea typeface="Times New Roman" panose="02020603050405020304" pitchFamily="18" charset="0"/>
              </a:rPr>
              <a:t>Срок обучения</a:t>
            </a:r>
            <a:r>
              <a:rPr lang="ru-RU" dirty="0">
                <a:solidFill>
                  <a:srgbClr val="000000"/>
                </a:solidFill>
                <a:latin typeface="Arial" panose="020B0604020202020204" pitchFamily="34" charset="0"/>
                <a:ea typeface="Times New Roman" panose="02020603050405020304" pitchFamily="18" charset="0"/>
              </a:rPr>
              <a:t> – </a:t>
            </a:r>
            <a:r>
              <a:rPr lang="ru-RU">
                <a:solidFill>
                  <a:srgbClr val="000000"/>
                </a:solidFill>
                <a:latin typeface="Arial" panose="020B0604020202020204" pitchFamily="34" charset="0"/>
                <a:ea typeface="Times New Roman" panose="02020603050405020304" pitchFamily="18" charset="0"/>
              </a:rPr>
              <a:t>1 месяц</a:t>
            </a:r>
            <a:endParaRPr lang="ru-RU" dirty="0">
              <a:solidFill>
                <a:srgbClr val="000000"/>
              </a:solidFill>
              <a:latin typeface="Arial" panose="020B0604020202020204" pitchFamily="34" charset="0"/>
              <a:ea typeface="Times New Roman" panose="02020603050405020304" pitchFamily="18" charset="0"/>
            </a:endParaRPr>
          </a:p>
          <a:p>
            <a:pPr algn="just"/>
            <a:r>
              <a:rPr lang="ru-RU" b="1" dirty="0">
                <a:solidFill>
                  <a:srgbClr val="000000"/>
                </a:solidFill>
                <a:latin typeface="Arial" panose="020B0604020202020204" pitchFamily="34" charset="0"/>
                <a:ea typeface="Times New Roman" panose="02020603050405020304" pitchFamily="18" charset="0"/>
              </a:rPr>
              <a:t>Стоимость:</a:t>
            </a:r>
            <a:r>
              <a:rPr lang="ru-RU" dirty="0">
                <a:solidFill>
                  <a:srgbClr val="000000"/>
                </a:solidFill>
                <a:latin typeface="Arial" panose="020B0604020202020204" pitchFamily="34" charset="0"/>
                <a:ea typeface="Times New Roman" panose="02020603050405020304" pitchFamily="18" charset="0"/>
              </a:rPr>
              <a:t> 29 500 руб. (при группе от 23 человек)</a:t>
            </a:r>
          </a:p>
          <a:p>
            <a:pPr algn="just"/>
            <a:r>
              <a:rPr lang="ru-RU" b="1" dirty="0">
                <a:latin typeface="Arial" panose="020B0604020202020204" pitchFamily="34" charset="0"/>
                <a:ea typeface="Times New Roman" panose="02020603050405020304" pitchFamily="18" charset="0"/>
              </a:rPr>
              <a:t>Документ о квалификации</a:t>
            </a:r>
            <a:r>
              <a:rPr lang="ru-RU" dirty="0">
                <a:latin typeface="Arial" panose="020B0604020202020204" pitchFamily="34" charset="0"/>
                <a:ea typeface="Times New Roman" panose="02020603050405020304" pitchFamily="18" charset="0"/>
              </a:rPr>
              <a:t>: удостоверение о повышении квалификации НИУ МГСУ</a:t>
            </a:r>
          </a:p>
          <a:p>
            <a:pPr algn="just"/>
            <a:r>
              <a:rPr lang="ru-RU" b="1" dirty="0">
                <a:solidFill>
                  <a:srgbClr val="000000"/>
                </a:solidFill>
                <a:latin typeface="Arial" panose="020B0604020202020204" pitchFamily="34" charset="0"/>
                <a:ea typeface="Times New Roman" panose="02020603050405020304" pitchFamily="18" charset="0"/>
              </a:rPr>
              <a:t>Форма обучения</a:t>
            </a:r>
            <a:r>
              <a:rPr lang="ru-RU" dirty="0">
                <a:solidFill>
                  <a:srgbClr val="000000"/>
                </a:solidFill>
                <a:latin typeface="Arial" panose="020B0604020202020204" pitchFamily="34" charset="0"/>
                <a:ea typeface="Times New Roman" panose="02020603050405020304" pitchFamily="18" charset="0"/>
              </a:rPr>
              <a:t> – </a:t>
            </a:r>
            <a:r>
              <a:rPr lang="ru-RU" dirty="0">
                <a:latin typeface="Arial" panose="020B0604020202020204" pitchFamily="34" charset="0"/>
                <a:ea typeface="Times New Roman" panose="02020603050405020304" pitchFamily="18" charset="0"/>
              </a:rPr>
              <a:t>очно-заочная (с применением дистанционных образовательных технологий)</a:t>
            </a:r>
          </a:p>
        </p:txBody>
      </p:sp>
      <p:sp>
        <p:nvSpPr>
          <p:cNvPr id="3" name="Номер слайда 2"/>
          <p:cNvSpPr>
            <a:spLocks noGrp="1"/>
          </p:cNvSpPr>
          <p:nvPr>
            <p:ph type="sldNum" sz="quarter" idx="12"/>
          </p:nvPr>
        </p:nvSpPr>
        <p:spPr>
          <a:xfrm>
            <a:off x="11095176" y="6308101"/>
            <a:ext cx="258624" cy="461624"/>
          </a:xfrm>
        </p:spPr>
        <p:txBody>
          <a:bodyPr/>
          <a:lstStyle/>
          <a:p>
            <a:pPr>
              <a:defRPr/>
            </a:pPr>
            <a:fld id="{67C7B3DB-93DD-4D09-84EB-22F8E06079D9}" type="slidenum">
              <a:rPr lang="ru-RU" altLang="ru-RU" smtClean="0"/>
              <a:pPr>
                <a:defRPr/>
              </a:pPr>
              <a:t>3</a:t>
            </a:fld>
            <a:endParaRPr lang="ru-RU" altLang="ru-RU"/>
          </a:p>
        </p:txBody>
      </p:sp>
      <p:sp>
        <p:nvSpPr>
          <p:cNvPr id="25" name="Прямоугольник 24">
            <a:extLst>
              <a:ext uri="{FF2B5EF4-FFF2-40B4-BE49-F238E27FC236}">
                <a16:creationId xmlns:a16="http://schemas.microsoft.com/office/drawing/2014/main" id="{F062A54F-412E-4CB0-BCC6-84C68253478C}"/>
              </a:ext>
            </a:extLst>
          </p:cNvPr>
          <p:cNvSpPr/>
          <p:nvPr/>
        </p:nvSpPr>
        <p:spPr>
          <a:xfrm>
            <a:off x="614742" y="2187865"/>
            <a:ext cx="5875559" cy="963124"/>
          </a:xfrm>
          <a:prstGeom prst="rect">
            <a:avLst/>
          </a:prstGeom>
          <a:solidFill>
            <a:srgbClr val="002060"/>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ru-RU" sz="1600" b="1" dirty="0">
                <a:latin typeface="Arial" panose="020B0604020202020204" pitchFamily="34" charset="0"/>
                <a:cs typeface="Arial" panose="020B0604020202020204" pitchFamily="34" charset="0"/>
              </a:rPr>
              <a:t>Программа профессиональной переподготовки:</a:t>
            </a:r>
          </a:p>
          <a:p>
            <a:pPr algn="ctr" eaLnBrk="1" hangingPunct="1">
              <a:defRPr/>
            </a:pPr>
            <a:r>
              <a:rPr lang="ru-RU" sz="1600" b="1" dirty="0">
                <a:latin typeface="Arial" panose="020B0604020202020204" pitchFamily="34" charset="0"/>
                <a:cs typeface="Arial" panose="020B0604020202020204" pitchFamily="34" charset="0"/>
              </a:rPr>
              <a:t> «ШКОЛА ЗАКАЗЧИКА ОБЪЕКТОВ КАПИТАЛЬНОГО СТРОИТЕЛЬСТВА»</a:t>
            </a:r>
          </a:p>
        </p:txBody>
      </p:sp>
      <p:sp>
        <p:nvSpPr>
          <p:cNvPr id="26" name="Прямоугольник 25">
            <a:extLst>
              <a:ext uri="{FF2B5EF4-FFF2-40B4-BE49-F238E27FC236}">
                <a16:creationId xmlns:a16="http://schemas.microsoft.com/office/drawing/2014/main" id="{9A1A6799-22EC-41EC-8711-3B9CCA714500}"/>
              </a:ext>
            </a:extLst>
          </p:cNvPr>
          <p:cNvSpPr/>
          <p:nvPr/>
        </p:nvSpPr>
        <p:spPr>
          <a:xfrm>
            <a:off x="3444302" y="3494609"/>
            <a:ext cx="2982568" cy="92585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sz="1100" b="1" dirty="0">
              <a:solidFill>
                <a:schemeClr val="tx1"/>
              </a:solidFill>
              <a:latin typeface="Arial" panose="020B0604020202020204" pitchFamily="34" charset="0"/>
              <a:cs typeface="Arial" panose="020B0604020202020204" pitchFamily="34" charset="0"/>
            </a:endParaRPr>
          </a:p>
          <a:p>
            <a:pPr algn="ctr">
              <a:defRPr/>
            </a:pPr>
            <a:r>
              <a:rPr lang="ru-RU" sz="1100" b="1" dirty="0">
                <a:solidFill>
                  <a:schemeClr val="tx1"/>
                </a:solidFill>
                <a:latin typeface="Arial" panose="020B0604020202020204" pitchFamily="34" charset="0"/>
                <a:cs typeface="Arial" panose="020B0604020202020204" pitchFamily="34" charset="0"/>
              </a:rPr>
              <a:t>МОДУЛЬ 2 (19 академических часов)</a:t>
            </a:r>
          </a:p>
          <a:p>
            <a:pPr algn="ctr">
              <a:defRPr/>
            </a:pPr>
            <a:r>
              <a:rPr lang="ru-RU" sz="1100" b="1" dirty="0">
                <a:latin typeface="Arial" panose="020B0604020202020204" pitchFamily="34" charset="0"/>
                <a:cs typeface="Arial" panose="020B0604020202020204" pitchFamily="34" charset="0"/>
              </a:rPr>
              <a:t>Ценообразование в строительстве. Планирование и определение контактной цены</a:t>
            </a:r>
          </a:p>
          <a:p>
            <a:pPr algn="ctr" eaLnBrk="1" hangingPunct="1">
              <a:defRPr/>
            </a:pPr>
            <a:endParaRPr lang="ru-RU" sz="1100" b="1" dirty="0">
              <a:solidFill>
                <a:schemeClr val="accent1">
                  <a:lumMod val="75000"/>
                </a:schemeClr>
              </a:solidFill>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1D8A34AA-A8A0-4704-B869-A94D04E7C340}"/>
              </a:ext>
            </a:extLst>
          </p:cNvPr>
          <p:cNvSpPr/>
          <p:nvPr/>
        </p:nvSpPr>
        <p:spPr>
          <a:xfrm>
            <a:off x="614742" y="4522478"/>
            <a:ext cx="2779833" cy="90295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3 (21 академический час)</a:t>
            </a:r>
          </a:p>
          <a:p>
            <a:pPr algn="ctr">
              <a:defRPr/>
            </a:pPr>
            <a:r>
              <a:rPr lang="ru-RU" sz="1100" b="1" dirty="0">
                <a:latin typeface="Arial" panose="020B0604020202020204" pitchFamily="34" charset="0"/>
                <a:cs typeface="Arial" panose="020B0604020202020204" pitchFamily="34" charset="0"/>
              </a:rPr>
              <a:t>Функции технического заказчика, законодательное регулирование деятельности заказчика</a:t>
            </a:r>
          </a:p>
        </p:txBody>
      </p:sp>
      <p:sp>
        <p:nvSpPr>
          <p:cNvPr id="31" name="Прямоугольник 30">
            <a:extLst>
              <a:ext uri="{FF2B5EF4-FFF2-40B4-BE49-F238E27FC236}">
                <a16:creationId xmlns:a16="http://schemas.microsoft.com/office/drawing/2014/main" id="{C45327B6-FC72-4D0C-9CAF-CFEA870C61AC}"/>
              </a:ext>
            </a:extLst>
          </p:cNvPr>
          <p:cNvSpPr/>
          <p:nvPr/>
        </p:nvSpPr>
        <p:spPr>
          <a:xfrm>
            <a:off x="614743" y="3494609"/>
            <a:ext cx="2779833" cy="9169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ru-RU" sz="1100" b="1" dirty="0">
                <a:solidFill>
                  <a:schemeClr val="tx1"/>
                </a:solidFill>
                <a:latin typeface="Arial" panose="020B0604020202020204" pitchFamily="34" charset="0"/>
                <a:cs typeface="Arial" panose="020B0604020202020204" pitchFamily="34" charset="0"/>
              </a:rPr>
              <a:t>МОДУЛЬ 1 (7 академических часов)</a:t>
            </a:r>
          </a:p>
          <a:p>
            <a:pPr algn="ctr" eaLnBrk="1" hangingPunct="1">
              <a:defRPr/>
            </a:pPr>
            <a:r>
              <a:rPr lang="ru-RU" sz="1100" b="1" dirty="0">
                <a:latin typeface="Arial" panose="020B0604020202020204" pitchFamily="34" charset="0"/>
                <a:cs typeface="Arial" panose="020B0604020202020204" pitchFamily="34" charset="0"/>
              </a:rPr>
              <a:t>Проектное управление объектами капитального строительства </a:t>
            </a:r>
          </a:p>
          <a:p>
            <a:pPr algn="ctr" eaLnBrk="1" hangingPunct="1">
              <a:defRPr/>
            </a:pPr>
            <a:endParaRPr lang="ru-RU" sz="1100" b="1" dirty="0">
              <a:latin typeface="Arial" panose="020B0604020202020204" pitchFamily="34" charset="0"/>
              <a:cs typeface="Arial" panose="020B0604020202020204" pitchFamily="34" charset="0"/>
            </a:endParaRPr>
          </a:p>
        </p:txBody>
      </p:sp>
      <p:sp>
        <p:nvSpPr>
          <p:cNvPr id="35" name="Треугольник">
            <a:extLst>
              <a:ext uri="{FF2B5EF4-FFF2-40B4-BE49-F238E27FC236}">
                <a16:creationId xmlns:a16="http://schemas.microsoft.com/office/drawing/2014/main" id="{463905E7-C3CF-442A-BB31-724CB0B676F0}"/>
              </a:ext>
            </a:extLst>
          </p:cNvPr>
          <p:cNvSpPr/>
          <p:nvPr/>
        </p:nvSpPr>
        <p:spPr>
          <a:xfrm rot="10800000">
            <a:off x="2716249" y="3209432"/>
            <a:ext cx="1419639" cy="1682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37" name="Прямоугольник 36">
            <a:extLst>
              <a:ext uri="{FF2B5EF4-FFF2-40B4-BE49-F238E27FC236}">
                <a16:creationId xmlns:a16="http://schemas.microsoft.com/office/drawing/2014/main" id="{86DB0C9B-51C3-4FAF-86BD-1BF0430142FE}"/>
              </a:ext>
            </a:extLst>
          </p:cNvPr>
          <p:cNvSpPr/>
          <p:nvPr/>
        </p:nvSpPr>
        <p:spPr>
          <a:xfrm>
            <a:off x="3444302" y="4531436"/>
            <a:ext cx="2982568" cy="89399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4 (13 академических часов)</a:t>
            </a:r>
          </a:p>
          <a:p>
            <a:pPr algn="ctr">
              <a:defRPr/>
            </a:pPr>
            <a:r>
              <a:rPr lang="ru-RU" sz="1100" b="1" dirty="0">
                <a:latin typeface="Arial" panose="020B0604020202020204" pitchFamily="34" charset="0"/>
                <a:cs typeface="Arial" panose="020B0604020202020204" pitchFamily="34" charset="0"/>
              </a:rPr>
              <a:t>Управление проектом </a:t>
            </a:r>
            <a:br>
              <a:rPr lang="ru-RU" sz="1100" b="1" dirty="0">
                <a:latin typeface="Arial" panose="020B0604020202020204" pitchFamily="34" charset="0"/>
                <a:cs typeface="Arial" panose="020B0604020202020204" pitchFamily="34" charset="0"/>
              </a:rPr>
            </a:br>
            <a:r>
              <a:rPr lang="ru-RU" sz="1100" b="1" dirty="0">
                <a:latin typeface="Arial" panose="020B0604020202020204" pitchFamily="34" charset="0"/>
                <a:cs typeface="Arial" panose="020B0604020202020204" pitchFamily="34" charset="0"/>
              </a:rPr>
              <a:t>в инвестиционно-строительной сфере на основе цифрового стандарта организации</a:t>
            </a:r>
            <a:endParaRPr lang="ru-RU" sz="1100" b="1" dirty="0">
              <a:solidFill>
                <a:schemeClr val="tx1"/>
              </a:solidFill>
              <a:latin typeface="Arial" panose="020B0604020202020204" pitchFamily="34" charset="0"/>
              <a:cs typeface="Arial" panose="020B0604020202020204" pitchFamily="34" charset="0"/>
            </a:endParaRPr>
          </a:p>
        </p:txBody>
      </p:sp>
      <p:pic>
        <p:nvPicPr>
          <p:cNvPr id="18" name="Picture 19" descr="Picture 19"/>
          <p:cNvPicPr>
            <a:picLocks noChangeAspect="1"/>
          </p:cNvPicPr>
          <p:nvPr/>
        </p:nvPicPr>
        <p:blipFill>
          <a:blip r:embed="rId4"/>
          <a:stretch>
            <a:fillRect/>
          </a:stretch>
        </p:blipFill>
        <p:spPr>
          <a:xfrm>
            <a:off x="10592355" y="1027468"/>
            <a:ext cx="1033632" cy="461875"/>
          </a:xfrm>
          <a:prstGeom prst="rect">
            <a:avLst/>
          </a:prstGeom>
          <a:ln w="12700" cap="flat">
            <a:noFill/>
            <a:miter lim="400000"/>
          </a:ln>
          <a:effectLst/>
        </p:spPr>
      </p:pic>
      <p:sp>
        <p:nvSpPr>
          <p:cNvPr id="19" name="Прямоугольник 2"/>
          <p:cNvSpPr>
            <a:spLocks noChangeArrowheads="1"/>
          </p:cNvSpPr>
          <p:nvPr/>
        </p:nvSpPr>
        <p:spPr bwMode="auto">
          <a:xfrm>
            <a:off x="6476596" y="2279505"/>
            <a:ext cx="54639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Цель программы: </a:t>
            </a:r>
            <a:r>
              <a:rPr lang="ru-RU" sz="1100" dirty="0">
                <a:solidFill>
                  <a:srgbClr val="000000"/>
                </a:solidFill>
                <a:latin typeface="Arial" panose="020B0604020202020204" pitchFamily="34" charset="0"/>
                <a:ea typeface="Times New Roman" panose="02020603050405020304" pitchFamily="18" charset="0"/>
              </a:rPr>
              <a:t>получение новых и совершенствование имеющихся компетенций </a:t>
            </a:r>
            <a:r>
              <a:rPr lang="ru-RU" sz="1100" dirty="0" smtClean="0">
                <a:solidFill>
                  <a:srgbClr val="000000"/>
                </a:solidFill>
                <a:latin typeface="Arial" panose="020B0604020202020204" pitchFamily="34" charset="0"/>
                <a:ea typeface="Times New Roman" panose="02020603050405020304" pitchFamily="18" charset="0"/>
              </a:rPr>
              <a:t>специалистов, </a:t>
            </a:r>
            <a:r>
              <a:rPr lang="ru-RU" sz="1100" dirty="0">
                <a:solidFill>
                  <a:srgbClr val="000000"/>
                </a:solidFill>
                <a:latin typeface="Arial" panose="020B0604020202020204" pitchFamily="34" charset="0"/>
                <a:ea typeface="Times New Roman" panose="02020603050405020304" pitchFamily="18" charset="0"/>
              </a:rPr>
              <a:t>необходимых для надлежащего выполнения профессиональной деятельности, формирования единого подхода к управлению инвестиционно-строительными проектами с применением технологий информационного моделирования (ТИМ, BIM), обеспечения заданного качества объектов капительного строительства, соблюдения сроков и бюджетов проекта.</a:t>
            </a:r>
          </a:p>
          <a:p>
            <a:pPr algn="just"/>
            <a:endParaRPr lang="ru-RU" sz="1100" b="1" dirty="0">
              <a:solidFill>
                <a:schemeClr val="accent1">
                  <a:lumMod val="75000"/>
                </a:schemeClr>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Условия реализации: </a:t>
            </a:r>
            <a:r>
              <a:rPr lang="ru-RU" sz="1100" dirty="0">
                <a:solidFill>
                  <a:srgbClr val="000000"/>
                </a:solidFill>
                <a:latin typeface="Arial" panose="020B0604020202020204" pitchFamily="34" charset="0"/>
                <a:ea typeface="Times New Roman" panose="02020603050405020304" pitchFamily="18" charset="0"/>
              </a:rPr>
              <a:t>с применением электронного обучения и дистанционных образовательных технологий на информационной платформе «Строительство +», включая экспертный блок, анализ лучших кейсов и практик.</a:t>
            </a:r>
            <a:endParaRPr lang="en-US" sz="1100" dirty="0">
              <a:solidFill>
                <a:srgbClr val="000000"/>
              </a:solidFill>
              <a:latin typeface="Arial" panose="020B0604020202020204" pitchFamily="34" charset="0"/>
              <a:ea typeface="Times New Roman" panose="02020603050405020304" pitchFamily="18" charset="0"/>
            </a:endParaRPr>
          </a:p>
          <a:p>
            <a:pPr algn="just"/>
            <a:endParaRPr lang="en-US" sz="1100" b="1" dirty="0">
              <a:solidFill>
                <a:srgbClr val="000000"/>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Категория слушателей</a:t>
            </a:r>
            <a:r>
              <a:rPr lang="ru-RU" sz="1100" dirty="0">
                <a:solidFill>
                  <a:srgbClr val="000000"/>
                </a:solidFill>
                <a:latin typeface="Arial" panose="020B0604020202020204" pitchFamily="34" charset="0"/>
                <a:ea typeface="Times New Roman" panose="02020603050405020304" pitchFamily="18" charset="0"/>
              </a:rPr>
              <a:t>: главные распорядители бюджетных средств, федеральные государственные служащие, государственные гражданские служащие субъектов Российской Федерации, муниципальные служащие, сотрудники организаций, осуществляющих функции заказчика строительства, имеющие высшее или среднее профессиональное образование, лица, получающие высшее образование. </a:t>
            </a:r>
          </a:p>
        </p:txBody>
      </p:sp>
      <p:pic>
        <p:nvPicPr>
          <p:cNvPr id="23" name="Рисунок 22">
            <a:extLst>
              <a:ext uri="{FF2B5EF4-FFF2-40B4-BE49-F238E27FC236}">
                <a16:creationId xmlns:a16="http://schemas.microsoft.com/office/drawing/2014/main" id="{4437E968-F75C-7A4B-B04B-76B73FDC5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2477" y="715385"/>
            <a:ext cx="12192000" cy="1016000"/>
          </a:xfrm>
          <a:prstGeom prst="rect">
            <a:avLst/>
          </a:prstGeom>
        </p:spPr>
      </p:pic>
      <p:grpSp>
        <p:nvGrpSpPr>
          <p:cNvPr id="22" name="Group 14">
            <a:extLst>
              <a:ext uri="{FF2B5EF4-FFF2-40B4-BE49-F238E27FC236}">
                <a16:creationId xmlns:a16="http://schemas.microsoft.com/office/drawing/2014/main" id="{F9849D24-91CA-4E71-893F-A7CD02082357}"/>
              </a:ext>
            </a:extLst>
          </p:cNvPr>
          <p:cNvGrpSpPr/>
          <p:nvPr/>
        </p:nvGrpSpPr>
        <p:grpSpPr>
          <a:xfrm>
            <a:off x="927968" y="6016931"/>
            <a:ext cx="10962862" cy="545027"/>
            <a:chOff x="0" y="0"/>
            <a:chExt cx="10962861" cy="545025"/>
          </a:xfrm>
        </p:grpSpPr>
        <p:pic>
          <p:nvPicPr>
            <p:cNvPr id="27" name="Picture 15" descr="Picture 15">
              <a:extLst>
                <a:ext uri="{FF2B5EF4-FFF2-40B4-BE49-F238E27FC236}">
                  <a16:creationId xmlns:a16="http://schemas.microsoft.com/office/drawing/2014/main" id="{57E0CD79-243D-461E-A985-E9E08E352CAF}"/>
                </a:ext>
              </a:extLst>
            </p:cNvPr>
            <p:cNvPicPr>
              <a:picLocks noChangeAspect="1"/>
            </p:cNvPicPr>
            <p:nvPr/>
          </p:nvPicPr>
          <p:blipFill>
            <a:blip r:embed="rId6"/>
            <a:srcRect t="66112"/>
            <a:stretch>
              <a:fillRect/>
            </a:stretch>
          </p:blipFill>
          <p:spPr>
            <a:xfrm>
              <a:off x="0" y="343441"/>
              <a:ext cx="5110709" cy="201584"/>
            </a:xfrm>
            <a:prstGeom prst="rect">
              <a:avLst/>
            </a:prstGeom>
            <a:ln w="12700" cap="flat">
              <a:noFill/>
              <a:miter lim="400000"/>
            </a:ln>
            <a:effectLst/>
          </p:spPr>
        </p:pic>
        <p:pic>
          <p:nvPicPr>
            <p:cNvPr id="28" name="Picture 19" descr="Picture 19">
              <a:extLst>
                <a:ext uri="{FF2B5EF4-FFF2-40B4-BE49-F238E27FC236}">
                  <a16:creationId xmlns:a16="http://schemas.microsoft.com/office/drawing/2014/main" id="{1DBB1D0B-F2C5-4741-853C-CD1A523390A5}"/>
                </a:ext>
              </a:extLst>
            </p:cNvPr>
            <p:cNvPicPr>
              <a:picLocks noChangeAspect="1"/>
            </p:cNvPicPr>
            <p:nvPr/>
          </p:nvPicPr>
          <p:blipFill>
            <a:blip r:embed="rId4"/>
            <a:stretch>
              <a:fillRect/>
            </a:stretch>
          </p:blipFill>
          <p:spPr>
            <a:xfrm>
              <a:off x="9758101" y="0"/>
              <a:ext cx="1204760" cy="538341"/>
            </a:xfrm>
            <a:prstGeom prst="rect">
              <a:avLst/>
            </a:prstGeom>
            <a:ln w="12700" cap="flat">
              <a:noFill/>
              <a:miter lim="400000"/>
            </a:ln>
            <a:effectLst/>
          </p:spPr>
        </p:pic>
      </p:grpSp>
      <p:pic>
        <p:nvPicPr>
          <p:cNvPr id="24" name="object 4">
            <a:extLst>
              <a:ext uri="{FF2B5EF4-FFF2-40B4-BE49-F238E27FC236}">
                <a16:creationId xmlns:a16="http://schemas.microsoft.com/office/drawing/2014/main" id="{DAB79DCB-235A-43A0-8ADF-E6F899DAABFD}"/>
              </a:ext>
            </a:extLst>
          </p:cNvPr>
          <p:cNvPicPr/>
          <p:nvPr/>
        </p:nvPicPr>
        <p:blipFill>
          <a:blip r:embed="rId7" cstate="print"/>
          <a:stretch>
            <a:fillRect/>
          </a:stretch>
        </p:blipFill>
        <p:spPr>
          <a:xfrm>
            <a:off x="430982" y="232377"/>
            <a:ext cx="11482627" cy="473976"/>
          </a:xfrm>
          <a:prstGeom prst="rect">
            <a:avLst/>
          </a:prstGeom>
        </p:spPr>
      </p:pic>
      <p:sp>
        <p:nvSpPr>
          <p:cNvPr id="30" name="Google Shape;181;p17">
            <a:extLst>
              <a:ext uri="{FF2B5EF4-FFF2-40B4-BE49-F238E27FC236}">
                <a16:creationId xmlns:a16="http://schemas.microsoft.com/office/drawing/2014/main" id="{B0412DE8-5DF8-41C7-AA8C-77664B458D9E}"/>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ПРОЕКТ: Школа заказчика объектов капитального строительства</a:t>
            </a:r>
            <a:endParaRPr lang="ru-RU" sz="1400" dirty="0">
              <a:solidFill>
                <a:schemeClr val="accent1">
                  <a:lumMod val="50000"/>
                </a:schemeClr>
              </a:solidFill>
              <a:sym typeface="Arial"/>
            </a:endParaRPr>
          </a:p>
        </p:txBody>
      </p:sp>
      <p:sp>
        <p:nvSpPr>
          <p:cNvPr id="32" name="Slide Number Placeholder 4">
            <a:extLst>
              <a:ext uri="{FF2B5EF4-FFF2-40B4-BE49-F238E27FC236}">
                <a16:creationId xmlns:a16="http://schemas.microsoft.com/office/drawing/2014/main" id="{101A2DE9-5C81-43DB-AEA8-DACFA03E9D22}"/>
              </a:ext>
            </a:extLst>
          </p:cNvPr>
          <p:cNvSpPr txBox="1">
            <a:spLocks/>
          </p:cNvSpPr>
          <p:nvPr/>
        </p:nvSpPr>
        <p:spPr>
          <a:xfrm>
            <a:off x="596657" y="6366176"/>
            <a:ext cx="174040" cy="230772"/>
          </a:xfrm>
          <a:prstGeom prst="rect">
            <a:avLst/>
          </a:prstGeom>
          <a:extLst>
            <a:ext uri="{C572A759-6A51-4108-AA02-DFA0A04FC94B}">
              <ma14:wrappingTextBoxFlag xmlns="" xmlns:ma14="http://schemas.microsoft.com/office/mac/drawingml/2011/main"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3</a:t>
            </a:r>
          </a:p>
        </p:txBody>
      </p:sp>
      <p:sp>
        <p:nvSpPr>
          <p:cNvPr id="33" name="Прямоугольник 32">
            <a:extLst>
              <a:ext uri="{FF2B5EF4-FFF2-40B4-BE49-F238E27FC236}">
                <a16:creationId xmlns:a16="http://schemas.microsoft.com/office/drawing/2014/main" id="{5ADC498B-C355-49C8-95F7-9F3B3A41DB27}"/>
              </a:ext>
            </a:extLst>
          </p:cNvPr>
          <p:cNvSpPr/>
          <p:nvPr/>
        </p:nvSpPr>
        <p:spPr>
          <a:xfrm>
            <a:off x="2021911" y="5473646"/>
            <a:ext cx="2779833" cy="825413"/>
          </a:xfrm>
          <a:prstGeom prst="rect">
            <a:avLst/>
          </a:prstGeom>
          <a:gradFill flip="none" rotWithShape="1">
            <a:gsLst>
              <a:gs pos="0">
                <a:srgbClr val="0070C0"/>
              </a:gs>
              <a:gs pos="100000">
                <a:srgbClr val="0070C0">
                  <a:tint val="44500"/>
                  <a:satMod val="160000"/>
                  <a:lumMod val="95000"/>
                </a:srgbClr>
              </a:gs>
              <a:gs pos="100000">
                <a:srgbClr val="0070C0">
                  <a:tint val="23500"/>
                  <a:satMod val="160000"/>
                </a:srgbClr>
              </a:gs>
            </a:gsLst>
            <a:lin ang="16200000" scaled="1"/>
            <a:tileRect/>
          </a:gra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МОДУЛЬ 5 (9 академических часа)</a:t>
            </a:r>
          </a:p>
          <a:p>
            <a:pPr algn="ctr"/>
            <a:r>
              <a:rPr lang="ru-RU" sz="1100" b="1" dirty="0">
                <a:latin typeface="Arial" panose="020B0604020202020204" pitchFamily="34" charset="0"/>
                <a:cs typeface="Arial" panose="020B0604020202020204" pitchFamily="34" charset="0"/>
              </a:rPr>
              <a:t>Технологии информационного моделирования для всех стадиях жизненного цикла объекта</a:t>
            </a:r>
            <a:endParaRPr lang="ru-RU" sz="1100" b="1" dirty="0">
              <a:solidFill>
                <a:schemeClr val="accent1">
                  <a:lumMod val="75000"/>
                </a:schemeClr>
              </a:solidFill>
            </a:endParaRPr>
          </a:p>
        </p:txBody>
      </p:sp>
    </p:spTree>
    <p:extLst>
      <p:ext uri="{BB962C8B-B14F-4D97-AF65-F5344CB8AC3E}">
        <p14:creationId xmlns:p14="http://schemas.microsoft.com/office/powerpoint/2010/main" val="331776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a:extLst>
              <a:ext uri="{FF2B5EF4-FFF2-40B4-BE49-F238E27FC236}">
                <a16:creationId xmlns:a16="http://schemas.microsoft.com/office/drawing/2014/main" id="{676C3135-8298-442F-9235-C01562FB5D3A}"/>
              </a:ext>
            </a:extLst>
          </p:cNvPr>
          <p:cNvPicPr>
            <a:picLocks noChangeAspect="1"/>
          </p:cNvPicPr>
          <p:nvPr/>
        </p:nvPicPr>
        <p:blipFill>
          <a:blip r:embed="rId2"/>
          <a:stretch>
            <a:fillRect/>
          </a:stretch>
        </p:blipFill>
        <p:spPr>
          <a:xfrm>
            <a:off x="9478575" y="5999513"/>
            <a:ext cx="1041382" cy="634854"/>
          </a:xfrm>
          <a:prstGeom prst="rect">
            <a:avLst/>
          </a:prstGeom>
        </p:spPr>
      </p:pic>
      <p:pic>
        <p:nvPicPr>
          <p:cNvPr id="17" name="object 3">
            <a:extLst>
              <a:ext uri="{FF2B5EF4-FFF2-40B4-BE49-F238E27FC236}">
                <a16:creationId xmlns:a16="http://schemas.microsoft.com/office/drawing/2014/main" id="{932F3B66-A557-4272-BCA7-8B60201F30DE}"/>
              </a:ext>
            </a:extLst>
          </p:cNvPr>
          <p:cNvPicPr/>
          <p:nvPr/>
        </p:nvPicPr>
        <p:blipFill>
          <a:blip r:embed="rId3" cstate="print"/>
          <a:stretch>
            <a:fillRect/>
          </a:stretch>
        </p:blipFill>
        <p:spPr>
          <a:xfrm>
            <a:off x="0" y="42351"/>
            <a:ext cx="12192000" cy="5974580"/>
          </a:xfrm>
          <a:prstGeom prst="rect">
            <a:avLst/>
          </a:prstGeom>
        </p:spPr>
      </p:pic>
      <p:grpSp>
        <p:nvGrpSpPr>
          <p:cNvPr id="22" name="Group 14">
            <a:extLst>
              <a:ext uri="{FF2B5EF4-FFF2-40B4-BE49-F238E27FC236}">
                <a16:creationId xmlns:a16="http://schemas.microsoft.com/office/drawing/2014/main" id="{426C7519-C0D1-403F-899C-66A3E9DE5D88}"/>
              </a:ext>
            </a:extLst>
          </p:cNvPr>
          <p:cNvGrpSpPr/>
          <p:nvPr/>
        </p:nvGrpSpPr>
        <p:grpSpPr>
          <a:xfrm>
            <a:off x="927968" y="6016931"/>
            <a:ext cx="10962862" cy="545027"/>
            <a:chOff x="0" y="0"/>
            <a:chExt cx="10962861" cy="545025"/>
          </a:xfrm>
        </p:grpSpPr>
        <p:pic>
          <p:nvPicPr>
            <p:cNvPr id="27" name="Picture 15" descr="Picture 15">
              <a:extLst>
                <a:ext uri="{FF2B5EF4-FFF2-40B4-BE49-F238E27FC236}">
                  <a16:creationId xmlns:a16="http://schemas.microsoft.com/office/drawing/2014/main" id="{1D2B8476-2154-4FB9-A458-E9318DDF965C}"/>
                </a:ext>
              </a:extLst>
            </p:cNvPr>
            <p:cNvPicPr>
              <a:picLocks noChangeAspect="1"/>
            </p:cNvPicPr>
            <p:nvPr/>
          </p:nvPicPr>
          <p:blipFill>
            <a:blip r:embed="rId4"/>
            <a:srcRect t="66112"/>
            <a:stretch>
              <a:fillRect/>
            </a:stretch>
          </p:blipFill>
          <p:spPr>
            <a:xfrm>
              <a:off x="0" y="343441"/>
              <a:ext cx="5110709" cy="201584"/>
            </a:xfrm>
            <a:prstGeom prst="rect">
              <a:avLst/>
            </a:prstGeom>
            <a:ln w="12700" cap="flat">
              <a:noFill/>
              <a:miter lim="400000"/>
            </a:ln>
            <a:effectLst/>
          </p:spPr>
        </p:pic>
        <p:pic>
          <p:nvPicPr>
            <p:cNvPr id="28" name="Picture 19" descr="Picture 19">
              <a:extLst>
                <a:ext uri="{FF2B5EF4-FFF2-40B4-BE49-F238E27FC236}">
                  <a16:creationId xmlns:a16="http://schemas.microsoft.com/office/drawing/2014/main" id="{AFD49F7A-C038-4C34-B5D9-E44C40B4AF5D}"/>
                </a:ext>
              </a:extLst>
            </p:cNvPr>
            <p:cNvPicPr>
              <a:picLocks noChangeAspect="1"/>
            </p:cNvPicPr>
            <p:nvPr/>
          </p:nvPicPr>
          <p:blipFill>
            <a:blip r:embed="rId5"/>
            <a:stretch>
              <a:fillRect/>
            </a:stretch>
          </p:blipFill>
          <p:spPr>
            <a:xfrm>
              <a:off x="9758101" y="0"/>
              <a:ext cx="1204760" cy="538341"/>
            </a:xfrm>
            <a:prstGeom prst="rect">
              <a:avLst/>
            </a:prstGeom>
            <a:ln w="12700" cap="flat">
              <a:noFill/>
              <a:miter lim="400000"/>
            </a:ln>
            <a:effectLst/>
          </p:spPr>
        </p:pic>
      </p:grpSp>
      <p:sp>
        <p:nvSpPr>
          <p:cNvPr id="8202" name="Прямоугольник 2"/>
          <p:cNvSpPr>
            <a:spLocks noChangeArrowheads="1"/>
          </p:cNvSpPr>
          <p:nvPr/>
        </p:nvSpPr>
        <p:spPr bwMode="auto">
          <a:xfrm>
            <a:off x="585505" y="662241"/>
            <a:ext cx="11363325" cy="147732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algn="just"/>
            <a:r>
              <a:rPr lang="ru-RU" b="1" dirty="0">
                <a:solidFill>
                  <a:srgbClr val="000000"/>
                </a:solidFill>
                <a:latin typeface="Arial" panose="020B0604020202020204" pitchFamily="34" charset="0"/>
                <a:ea typeface="Times New Roman" panose="02020603050405020304" pitchFamily="18" charset="0"/>
              </a:rPr>
              <a:t>Трудоемкость программы</a:t>
            </a:r>
            <a:r>
              <a:rPr lang="ru-RU" dirty="0">
                <a:solidFill>
                  <a:srgbClr val="000000"/>
                </a:solidFill>
                <a:latin typeface="Arial" panose="020B0604020202020204" pitchFamily="34" charset="0"/>
                <a:ea typeface="Times New Roman" panose="02020603050405020304" pitchFamily="18" charset="0"/>
              </a:rPr>
              <a:t> – 252 академических часа</a:t>
            </a:r>
            <a:endParaRPr lang="ru-RU" dirty="0">
              <a:latin typeface="Arial" panose="020B0604020202020204" pitchFamily="34" charset="0"/>
              <a:ea typeface="Times New Roman" panose="02020603050405020304" pitchFamily="18" charset="0"/>
            </a:endParaRPr>
          </a:p>
          <a:p>
            <a:pPr algn="just"/>
            <a:r>
              <a:rPr lang="ru-RU" b="1" dirty="0">
                <a:solidFill>
                  <a:srgbClr val="000000"/>
                </a:solidFill>
                <a:latin typeface="Arial" panose="020B0604020202020204" pitchFamily="34" charset="0"/>
                <a:ea typeface="Times New Roman" panose="02020603050405020304" pitchFamily="18" charset="0"/>
              </a:rPr>
              <a:t>Срок обучения</a:t>
            </a:r>
            <a:r>
              <a:rPr lang="ru-RU" dirty="0">
                <a:solidFill>
                  <a:srgbClr val="000000"/>
                </a:solidFill>
                <a:latin typeface="Arial" panose="020B0604020202020204" pitchFamily="34" charset="0"/>
                <a:ea typeface="Times New Roman" panose="02020603050405020304" pitchFamily="18" charset="0"/>
              </a:rPr>
              <a:t> – 2 месяца</a:t>
            </a:r>
          </a:p>
          <a:p>
            <a:pPr algn="just"/>
            <a:r>
              <a:rPr lang="ru-RU" b="1" dirty="0">
                <a:solidFill>
                  <a:srgbClr val="000000"/>
                </a:solidFill>
                <a:latin typeface="Arial" panose="020B0604020202020204" pitchFamily="34" charset="0"/>
                <a:ea typeface="Times New Roman" panose="02020603050405020304" pitchFamily="18" charset="0"/>
              </a:rPr>
              <a:t>Стоимость:</a:t>
            </a:r>
            <a:r>
              <a:rPr lang="ru-RU" dirty="0">
                <a:solidFill>
                  <a:srgbClr val="000000"/>
                </a:solidFill>
                <a:latin typeface="Arial" panose="020B0604020202020204" pitchFamily="34" charset="0"/>
                <a:ea typeface="Times New Roman" panose="02020603050405020304" pitchFamily="18" charset="0"/>
              </a:rPr>
              <a:t> 79 700 руб. (при группе от 29 человек)</a:t>
            </a:r>
          </a:p>
          <a:p>
            <a:pPr algn="just"/>
            <a:r>
              <a:rPr lang="ru-RU" b="1" dirty="0">
                <a:latin typeface="Arial" panose="020B0604020202020204" pitchFamily="34" charset="0"/>
                <a:ea typeface="Times New Roman" panose="02020603050405020304" pitchFamily="18" charset="0"/>
              </a:rPr>
              <a:t>Документ о квалификации</a:t>
            </a:r>
            <a:r>
              <a:rPr lang="ru-RU" dirty="0">
                <a:latin typeface="Arial" panose="020B0604020202020204" pitchFamily="34" charset="0"/>
                <a:ea typeface="Times New Roman" panose="02020603050405020304" pitchFamily="18" charset="0"/>
              </a:rPr>
              <a:t>: диплом о профессиональной переподготовке НИУ МГСУ</a:t>
            </a:r>
          </a:p>
          <a:p>
            <a:pPr algn="just"/>
            <a:r>
              <a:rPr lang="ru-RU" b="1" dirty="0">
                <a:solidFill>
                  <a:srgbClr val="000000"/>
                </a:solidFill>
                <a:latin typeface="Arial" panose="020B0604020202020204" pitchFamily="34" charset="0"/>
                <a:ea typeface="Times New Roman" panose="02020603050405020304" pitchFamily="18" charset="0"/>
              </a:rPr>
              <a:t>Форма обучения</a:t>
            </a:r>
            <a:r>
              <a:rPr lang="ru-RU" dirty="0">
                <a:solidFill>
                  <a:srgbClr val="000000"/>
                </a:solidFill>
                <a:latin typeface="Arial" panose="020B0604020202020204" pitchFamily="34" charset="0"/>
                <a:ea typeface="Times New Roman" panose="02020603050405020304" pitchFamily="18" charset="0"/>
              </a:rPr>
              <a:t> – </a:t>
            </a:r>
            <a:r>
              <a:rPr lang="ru-RU" dirty="0">
                <a:latin typeface="Arial" panose="020B0604020202020204" pitchFamily="34" charset="0"/>
                <a:ea typeface="Times New Roman" panose="02020603050405020304" pitchFamily="18" charset="0"/>
              </a:rPr>
              <a:t>очно-заочная (с применением дистанционных образовательных технологий)</a:t>
            </a:r>
          </a:p>
        </p:txBody>
      </p:sp>
      <p:sp>
        <p:nvSpPr>
          <p:cNvPr id="3" name="Номер слайда 2"/>
          <p:cNvSpPr>
            <a:spLocks noGrp="1"/>
          </p:cNvSpPr>
          <p:nvPr>
            <p:ph type="sldNum" sz="quarter" idx="12"/>
          </p:nvPr>
        </p:nvSpPr>
        <p:spPr>
          <a:xfrm>
            <a:off x="11095176" y="6308101"/>
            <a:ext cx="258624" cy="461624"/>
          </a:xfrm>
        </p:spPr>
        <p:txBody>
          <a:bodyPr/>
          <a:lstStyle/>
          <a:p>
            <a:pPr>
              <a:defRPr/>
            </a:pPr>
            <a:fld id="{67C7B3DB-93DD-4D09-84EB-22F8E06079D9}" type="slidenum">
              <a:rPr lang="ru-RU" altLang="ru-RU" smtClean="0"/>
              <a:pPr>
                <a:defRPr/>
              </a:pPr>
              <a:t>4</a:t>
            </a:fld>
            <a:endParaRPr lang="ru-RU" altLang="ru-RU"/>
          </a:p>
        </p:txBody>
      </p:sp>
      <p:sp>
        <p:nvSpPr>
          <p:cNvPr id="25" name="Прямоугольник 24">
            <a:extLst>
              <a:ext uri="{FF2B5EF4-FFF2-40B4-BE49-F238E27FC236}">
                <a16:creationId xmlns:a16="http://schemas.microsoft.com/office/drawing/2014/main" id="{F062A54F-412E-4CB0-BCC6-84C68253478C}"/>
              </a:ext>
            </a:extLst>
          </p:cNvPr>
          <p:cNvSpPr/>
          <p:nvPr/>
        </p:nvSpPr>
        <p:spPr>
          <a:xfrm>
            <a:off x="614742" y="2187865"/>
            <a:ext cx="5875559" cy="963124"/>
          </a:xfrm>
          <a:prstGeom prst="rect">
            <a:avLst/>
          </a:prstGeom>
          <a:solidFill>
            <a:srgbClr val="002060"/>
          </a:solidFill>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ru-RU" sz="1600" b="1" dirty="0">
                <a:latin typeface="Arial" panose="020B0604020202020204" pitchFamily="34" charset="0"/>
                <a:cs typeface="Arial" panose="020B0604020202020204" pitchFamily="34" charset="0"/>
              </a:rPr>
              <a:t>Программа профессиональной переподготовки:</a:t>
            </a:r>
          </a:p>
          <a:p>
            <a:pPr algn="ctr" eaLnBrk="1" hangingPunct="1">
              <a:defRPr/>
            </a:pPr>
            <a:r>
              <a:rPr lang="ru-RU" sz="1600" b="1" dirty="0">
                <a:latin typeface="Arial" panose="020B0604020202020204" pitchFamily="34" charset="0"/>
                <a:cs typeface="Arial" panose="020B0604020202020204" pitchFamily="34" charset="0"/>
              </a:rPr>
              <a:t> «ШКОЛА ЗАКАЗЧИКА ОБЪЕКТОВ КАПИТАЛЬНОГО СТРОИТЕЛЬСТВА»</a:t>
            </a:r>
          </a:p>
        </p:txBody>
      </p:sp>
      <p:sp>
        <p:nvSpPr>
          <p:cNvPr id="26" name="Прямоугольник 25">
            <a:extLst>
              <a:ext uri="{FF2B5EF4-FFF2-40B4-BE49-F238E27FC236}">
                <a16:creationId xmlns:a16="http://schemas.microsoft.com/office/drawing/2014/main" id="{9A1A6799-22EC-41EC-8711-3B9CCA714500}"/>
              </a:ext>
            </a:extLst>
          </p:cNvPr>
          <p:cNvSpPr/>
          <p:nvPr/>
        </p:nvSpPr>
        <p:spPr>
          <a:xfrm>
            <a:off x="3444302" y="3494609"/>
            <a:ext cx="2982568" cy="92585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ru-RU" sz="1100" b="1" dirty="0">
              <a:solidFill>
                <a:schemeClr val="tx1"/>
              </a:solidFill>
              <a:latin typeface="Arial" panose="020B0604020202020204" pitchFamily="34" charset="0"/>
              <a:cs typeface="Arial" panose="020B0604020202020204" pitchFamily="34" charset="0"/>
            </a:endParaRPr>
          </a:p>
          <a:p>
            <a:pPr algn="ctr">
              <a:defRPr/>
            </a:pPr>
            <a:r>
              <a:rPr lang="ru-RU" sz="1100" b="1" dirty="0">
                <a:solidFill>
                  <a:schemeClr val="tx1"/>
                </a:solidFill>
                <a:latin typeface="Arial" panose="020B0604020202020204" pitchFamily="34" charset="0"/>
                <a:cs typeface="Arial" panose="020B0604020202020204" pitchFamily="34" charset="0"/>
              </a:rPr>
              <a:t>МОДУЛЬ 2 (40 академических часов)</a:t>
            </a:r>
          </a:p>
          <a:p>
            <a:pPr algn="ctr">
              <a:defRPr/>
            </a:pPr>
            <a:r>
              <a:rPr lang="ru-RU" sz="1100" b="1" dirty="0">
                <a:latin typeface="Arial" panose="020B0604020202020204" pitchFamily="34" charset="0"/>
                <a:cs typeface="Arial" panose="020B0604020202020204" pitchFamily="34" charset="0"/>
              </a:rPr>
              <a:t>Ценообразование в строительстве. Планирование и определение контактной цены</a:t>
            </a:r>
          </a:p>
          <a:p>
            <a:pPr algn="ctr" eaLnBrk="1" hangingPunct="1">
              <a:defRPr/>
            </a:pPr>
            <a:endParaRPr lang="ru-RU" sz="1100" b="1" dirty="0">
              <a:solidFill>
                <a:schemeClr val="accent1">
                  <a:lumMod val="75000"/>
                </a:schemeClr>
              </a:solidFill>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id="{1D8A34AA-A8A0-4704-B869-A94D04E7C340}"/>
              </a:ext>
            </a:extLst>
          </p:cNvPr>
          <p:cNvSpPr/>
          <p:nvPr/>
        </p:nvSpPr>
        <p:spPr>
          <a:xfrm>
            <a:off x="614742" y="4522478"/>
            <a:ext cx="2779833" cy="902955"/>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3 (66 академических часов)</a:t>
            </a:r>
          </a:p>
          <a:p>
            <a:pPr algn="ctr">
              <a:defRPr/>
            </a:pPr>
            <a:r>
              <a:rPr lang="ru-RU" sz="1100" b="1" dirty="0">
                <a:latin typeface="Arial" panose="020B0604020202020204" pitchFamily="34" charset="0"/>
                <a:cs typeface="Arial" panose="020B0604020202020204" pitchFamily="34" charset="0"/>
              </a:rPr>
              <a:t>Функции технического заказчика, законодательное регулирование деятельности заказчика</a:t>
            </a:r>
          </a:p>
        </p:txBody>
      </p:sp>
      <p:sp>
        <p:nvSpPr>
          <p:cNvPr id="31" name="Прямоугольник 30">
            <a:extLst>
              <a:ext uri="{FF2B5EF4-FFF2-40B4-BE49-F238E27FC236}">
                <a16:creationId xmlns:a16="http://schemas.microsoft.com/office/drawing/2014/main" id="{C45327B6-FC72-4D0C-9CAF-CFEA870C61AC}"/>
              </a:ext>
            </a:extLst>
          </p:cNvPr>
          <p:cNvSpPr/>
          <p:nvPr/>
        </p:nvSpPr>
        <p:spPr>
          <a:xfrm>
            <a:off x="614743" y="3494609"/>
            <a:ext cx="2779833" cy="9169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1 (46 академических часов)</a:t>
            </a:r>
          </a:p>
          <a:p>
            <a:pPr algn="ctr" eaLnBrk="1" hangingPunct="1">
              <a:defRPr/>
            </a:pPr>
            <a:r>
              <a:rPr lang="ru-RU" sz="1100" b="1" dirty="0">
                <a:latin typeface="Arial" panose="020B0604020202020204" pitchFamily="34" charset="0"/>
                <a:cs typeface="Arial" panose="020B0604020202020204" pitchFamily="34" charset="0"/>
              </a:rPr>
              <a:t>Проектное управление объектами капитального строительства </a:t>
            </a:r>
          </a:p>
          <a:p>
            <a:pPr algn="ctr" eaLnBrk="1" hangingPunct="1">
              <a:defRPr/>
            </a:pPr>
            <a:endParaRPr lang="ru-RU" sz="1100" b="1" dirty="0">
              <a:latin typeface="Arial" panose="020B0604020202020204" pitchFamily="34" charset="0"/>
              <a:cs typeface="Arial" panose="020B0604020202020204" pitchFamily="34" charset="0"/>
            </a:endParaRPr>
          </a:p>
        </p:txBody>
      </p:sp>
      <p:sp>
        <p:nvSpPr>
          <p:cNvPr id="35" name="Треугольник">
            <a:extLst>
              <a:ext uri="{FF2B5EF4-FFF2-40B4-BE49-F238E27FC236}">
                <a16:creationId xmlns:a16="http://schemas.microsoft.com/office/drawing/2014/main" id="{463905E7-C3CF-442A-BB31-724CB0B676F0}"/>
              </a:ext>
            </a:extLst>
          </p:cNvPr>
          <p:cNvSpPr/>
          <p:nvPr/>
        </p:nvSpPr>
        <p:spPr>
          <a:xfrm rot="10800000">
            <a:off x="2716249" y="3209432"/>
            <a:ext cx="1419639" cy="1682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37" name="Прямоугольник 36">
            <a:extLst>
              <a:ext uri="{FF2B5EF4-FFF2-40B4-BE49-F238E27FC236}">
                <a16:creationId xmlns:a16="http://schemas.microsoft.com/office/drawing/2014/main" id="{86DB0C9B-51C3-4FAF-86BD-1BF0430142FE}"/>
              </a:ext>
            </a:extLst>
          </p:cNvPr>
          <p:cNvSpPr/>
          <p:nvPr/>
        </p:nvSpPr>
        <p:spPr>
          <a:xfrm>
            <a:off x="3444302" y="4531436"/>
            <a:ext cx="2982568" cy="893997"/>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ru-RU" sz="1100" b="1" dirty="0">
                <a:solidFill>
                  <a:schemeClr val="tx1"/>
                </a:solidFill>
                <a:latin typeface="Arial" panose="020B0604020202020204" pitchFamily="34" charset="0"/>
                <a:cs typeface="Arial" panose="020B0604020202020204" pitchFamily="34" charset="0"/>
              </a:rPr>
              <a:t>МОДУЛЬ 4 (52 академических часа)</a:t>
            </a:r>
          </a:p>
          <a:p>
            <a:pPr algn="ctr">
              <a:defRPr/>
            </a:pPr>
            <a:r>
              <a:rPr lang="ru-RU" sz="1100" b="1" dirty="0">
                <a:latin typeface="Arial" panose="020B0604020202020204" pitchFamily="34" charset="0"/>
                <a:cs typeface="Arial" panose="020B0604020202020204" pitchFamily="34" charset="0"/>
              </a:rPr>
              <a:t>Управление проектом </a:t>
            </a:r>
            <a:br>
              <a:rPr lang="ru-RU" sz="1100" b="1" dirty="0">
                <a:latin typeface="Arial" panose="020B0604020202020204" pitchFamily="34" charset="0"/>
                <a:cs typeface="Arial" panose="020B0604020202020204" pitchFamily="34" charset="0"/>
              </a:rPr>
            </a:br>
            <a:r>
              <a:rPr lang="ru-RU" sz="1100" b="1" dirty="0">
                <a:latin typeface="Arial" panose="020B0604020202020204" pitchFamily="34" charset="0"/>
                <a:cs typeface="Arial" panose="020B0604020202020204" pitchFamily="34" charset="0"/>
              </a:rPr>
              <a:t>в инвестиционно-строительной сфере на основе цифрового стандарта организации</a:t>
            </a:r>
            <a:endParaRPr lang="ru-RU" sz="1100" b="1" dirty="0">
              <a:solidFill>
                <a:schemeClr val="tx1"/>
              </a:solidFill>
              <a:latin typeface="Arial" panose="020B0604020202020204" pitchFamily="34" charset="0"/>
              <a:cs typeface="Arial" panose="020B0604020202020204" pitchFamily="34" charset="0"/>
            </a:endParaRPr>
          </a:p>
        </p:txBody>
      </p:sp>
      <p:pic>
        <p:nvPicPr>
          <p:cNvPr id="18" name="Picture 19" descr="Picture 19"/>
          <p:cNvPicPr>
            <a:picLocks noChangeAspect="1"/>
          </p:cNvPicPr>
          <p:nvPr/>
        </p:nvPicPr>
        <p:blipFill>
          <a:blip r:embed="rId5"/>
          <a:stretch>
            <a:fillRect/>
          </a:stretch>
        </p:blipFill>
        <p:spPr>
          <a:xfrm>
            <a:off x="10592355" y="1027468"/>
            <a:ext cx="1033632" cy="461875"/>
          </a:xfrm>
          <a:prstGeom prst="rect">
            <a:avLst/>
          </a:prstGeom>
          <a:ln w="12700" cap="flat">
            <a:noFill/>
            <a:miter lim="400000"/>
          </a:ln>
          <a:effectLst/>
        </p:spPr>
      </p:pic>
      <p:sp>
        <p:nvSpPr>
          <p:cNvPr id="19" name="Прямоугольник 2"/>
          <p:cNvSpPr>
            <a:spLocks noChangeArrowheads="1"/>
          </p:cNvSpPr>
          <p:nvPr/>
        </p:nvSpPr>
        <p:spPr bwMode="auto">
          <a:xfrm>
            <a:off x="6476596" y="2279505"/>
            <a:ext cx="546396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Цель программы: </a:t>
            </a:r>
            <a:r>
              <a:rPr lang="ru-RU" sz="1100" dirty="0">
                <a:solidFill>
                  <a:srgbClr val="000000"/>
                </a:solidFill>
                <a:latin typeface="Arial" panose="020B0604020202020204" pitchFamily="34" charset="0"/>
                <a:ea typeface="Times New Roman" panose="02020603050405020304" pitchFamily="18" charset="0"/>
              </a:rPr>
              <a:t>получение новых и совершенствование имеющихся </a:t>
            </a:r>
            <a:r>
              <a:rPr lang="ru-RU" sz="1100" dirty="0" smtClean="0">
                <a:solidFill>
                  <a:srgbClr val="000000"/>
                </a:solidFill>
                <a:latin typeface="Arial" panose="020B0604020202020204" pitchFamily="34" charset="0"/>
                <a:ea typeface="Times New Roman" panose="02020603050405020304" pitchFamily="18" charset="0"/>
              </a:rPr>
              <a:t>компетенций, </a:t>
            </a:r>
            <a:r>
              <a:rPr lang="ru-RU" sz="1100" dirty="0">
                <a:solidFill>
                  <a:srgbClr val="000000"/>
                </a:solidFill>
                <a:latin typeface="Arial" panose="020B0604020202020204" pitchFamily="34" charset="0"/>
                <a:ea typeface="Times New Roman" panose="02020603050405020304" pitchFamily="18" charset="0"/>
              </a:rPr>
              <a:t>необходимых для надлежащего выполнения профессиональной деятельности, формирования единого подхода к управлению инвестиционно-строительными проектами с применением технологий информационного моделирования (ТИМ, BIM), обеспечения заданного качества объектов капительного строительства, соблюдения сроков и бюджетов проекта. В рамках реализации программы будет обеспечена подготовка специалистов к работе с использованием технологий информационного моделирования в рамках своих функциональных обязанностей и производственных задач, владеющих необходимым программным обеспечением, используемым на различных этапах жизненного цикла строительных объектов, умеющих быстро адаптироваться к предметной области разрабатываемой информационной системы.</a:t>
            </a:r>
          </a:p>
          <a:p>
            <a:pPr algn="just"/>
            <a:endParaRPr lang="ru-RU" sz="1100" b="1" dirty="0">
              <a:solidFill>
                <a:schemeClr val="accent1">
                  <a:lumMod val="75000"/>
                </a:schemeClr>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Условия реализации: </a:t>
            </a:r>
            <a:r>
              <a:rPr lang="ru-RU" sz="1100" dirty="0">
                <a:solidFill>
                  <a:srgbClr val="000000"/>
                </a:solidFill>
                <a:latin typeface="Arial" panose="020B0604020202020204" pitchFamily="34" charset="0"/>
                <a:ea typeface="Times New Roman" panose="02020603050405020304" pitchFamily="18" charset="0"/>
              </a:rPr>
              <a:t>с применением электронного обучения и дистанционных образовательных технологий на информационной платформе «Строительство +», включая экспертный блок, анализ лучших кейсов и практик, тренинг управленческих компетенций, практико-ориентированные задачи.</a:t>
            </a:r>
          </a:p>
          <a:p>
            <a:pPr algn="just"/>
            <a:endParaRPr lang="ru-RU" sz="1100" dirty="0">
              <a:solidFill>
                <a:srgbClr val="000000"/>
              </a:solidFill>
              <a:latin typeface="Arial" panose="020B0604020202020204" pitchFamily="34" charset="0"/>
              <a:ea typeface="Times New Roman" panose="02020603050405020304" pitchFamily="18" charset="0"/>
            </a:endParaRPr>
          </a:p>
          <a:p>
            <a:pPr algn="just"/>
            <a:r>
              <a:rPr lang="ru-RU" sz="1100" b="1" dirty="0">
                <a:solidFill>
                  <a:schemeClr val="accent1">
                    <a:lumMod val="75000"/>
                  </a:schemeClr>
                </a:solidFill>
                <a:latin typeface="Arial" panose="020B0604020202020204" pitchFamily="34" charset="0"/>
                <a:ea typeface="Times New Roman" panose="02020603050405020304" pitchFamily="18" charset="0"/>
              </a:rPr>
              <a:t>Категория слушателей</a:t>
            </a:r>
            <a:r>
              <a:rPr lang="ru-RU" sz="1100" dirty="0">
                <a:solidFill>
                  <a:srgbClr val="000000"/>
                </a:solidFill>
                <a:latin typeface="Arial" panose="020B0604020202020204" pitchFamily="34" charset="0"/>
                <a:ea typeface="Times New Roman" panose="02020603050405020304" pitchFamily="18" charset="0"/>
              </a:rPr>
              <a:t>: главные распорядители бюджетных средств, федеральные государственные служащие, государственные гражданские служащие субъектов Российской Федерации, муниципальные служащие, сотрудники организаций, осуществляющих функции заказчика строительства, имеющие высшее или среднее профессиональное образование, лица, получающие высшее образование. </a:t>
            </a:r>
          </a:p>
        </p:txBody>
      </p:sp>
      <p:sp>
        <p:nvSpPr>
          <p:cNvPr id="2" name="Прямоугольник 1"/>
          <p:cNvSpPr/>
          <p:nvPr/>
        </p:nvSpPr>
        <p:spPr>
          <a:xfrm>
            <a:off x="2021911" y="5473646"/>
            <a:ext cx="2779833" cy="825413"/>
          </a:xfrm>
          <a:prstGeom prst="rect">
            <a:avLst/>
          </a:prstGeom>
          <a:gradFill flip="none" rotWithShape="1">
            <a:gsLst>
              <a:gs pos="0">
                <a:srgbClr val="0070C0"/>
              </a:gs>
              <a:gs pos="100000">
                <a:srgbClr val="0070C0">
                  <a:tint val="44500"/>
                  <a:satMod val="160000"/>
                  <a:lumMod val="95000"/>
                </a:srgbClr>
              </a:gs>
              <a:gs pos="100000">
                <a:srgbClr val="0070C0">
                  <a:tint val="23500"/>
                  <a:satMod val="160000"/>
                </a:srgbClr>
              </a:gs>
            </a:gsLst>
            <a:lin ang="16200000" scaled="1"/>
            <a:tileRect/>
          </a:gra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latin typeface="Arial" panose="020B0604020202020204" pitchFamily="34" charset="0"/>
                <a:cs typeface="Arial" panose="020B0604020202020204" pitchFamily="34" charset="0"/>
              </a:rPr>
              <a:t>МОДУЛЬ 5 (42 академических часа)</a:t>
            </a:r>
          </a:p>
          <a:p>
            <a:pPr algn="ctr"/>
            <a:r>
              <a:rPr lang="ru-RU" sz="1100" b="1" dirty="0">
                <a:latin typeface="Arial" panose="020B0604020202020204" pitchFamily="34" charset="0"/>
                <a:cs typeface="Arial" panose="020B0604020202020204" pitchFamily="34" charset="0"/>
              </a:rPr>
              <a:t>Технологии информационного моделирования для всех стадиях жизненного цикла объекта</a:t>
            </a:r>
            <a:endParaRPr lang="ru-RU" sz="1100" b="1" dirty="0">
              <a:solidFill>
                <a:schemeClr val="accent1">
                  <a:lumMod val="75000"/>
                </a:schemeClr>
              </a:solidFill>
            </a:endParaRPr>
          </a:p>
        </p:txBody>
      </p:sp>
      <p:pic>
        <p:nvPicPr>
          <p:cNvPr id="23" name="Рисунок 22">
            <a:extLst>
              <a:ext uri="{FF2B5EF4-FFF2-40B4-BE49-F238E27FC236}">
                <a16:creationId xmlns:a16="http://schemas.microsoft.com/office/drawing/2014/main" id="{4437E968-F75C-7A4B-B04B-76B73FDC5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2477" y="715385"/>
            <a:ext cx="12192000" cy="1016000"/>
          </a:xfrm>
          <a:prstGeom prst="rect">
            <a:avLst/>
          </a:prstGeom>
        </p:spPr>
      </p:pic>
      <p:pic>
        <p:nvPicPr>
          <p:cNvPr id="30" name="object 4">
            <a:extLst>
              <a:ext uri="{FF2B5EF4-FFF2-40B4-BE49-F238E27FC236}">
                <a16:creationId xmlns:a16="http://schemas.microsoft.com/office/drawing/2014/main" id="{DD2CB9E0-B91B-4465-A131-FCB8A22A023A}"/>
              </a:ext>
            </a:extLst>
          </p:cNvPr>
          <p:cNvPicPr/>
          <p:nvPr/>
        </p:nvPicPr>
        <p:blipFill>
          <a:blip r:embed="rId7" cstate="print"/>
          <a:stretch>
            <a:fillRect/>
          </a:stretch>
        </p:blipFill>
        <p:spPr>
          <a:xfrm>
            <a:off x="430982" y="232377"/>
            <a:ext cx="11482627" cy="473976"/>
          </a:xfrm>
          <a:prstGeom prst="rect">
            <a:avLst/>
          </a:prstGeom>
        </p:spPr>
      </p:pic>
      <p:sp>
        <p:nvSpPr>
          <p:cNvPr id="32" name="Google Shape;181;p17">
            <a:extLst>
              <a:ext uri="{FF2B5EF4-FFF2-40B4-BE49-F238E27FC236}">
                <a16:creationId xmlns:a16="http://schemas.microsoft.com/office/drawing/2014/main" id="{F906A275-92CC-4D17-BADB-BF21A99501A0}"/>
              </a:ext>
            </a:extLst>
          </p:cNvPr>
          <p:cNvSpPr txBox="1"/>
          <p:nvPr/>
        </p:nvSpPr>
        <p:spPr>
          <a:xfrm>
            <a:off x="953600" y="226540"/>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a:solidFill>
                  <a:schemeClr val="accent1">
                    <a:lumMod val="50000"/>
                  </a:schemeClr>
                </a:solidFill>
                <a:sym typeface="Arial"/>
              </a:rPr>
              <a:t>ПРОЕКТ: Школа заказчика объектов капитального строительства</a:t>
            </a:r>
            <a:endParaRPr lang="ru-RU" sz="1400" dirty="0">
              <a:solidFill>
                <a:schemeClr val="accent1">
                  <a:lumMod val="50000"/>
                </a:schemeClr>
              </a:solidFill>
              <a:sym typeface="Arial"/>
            </a:endParaRPr>
          </a:p>
        </p:txBody>
      </p:sp>
      <p:sp>
        <p:nvSpPr>
          <p:cNvPr id="33" name="Slide Number Placeholder 4">
            <a:extLst>
              <a:ext uri="{FF2B5EF4-FFF2-40B4-BE49-F238E27FC236}">
                <a16:creationId xmlns:a16="http://schemas.microsoft.com/office/drawing/2014/main" id="{AD696C5F-0234-4387-BE0E-53DEDF66E80D}"/>
              </a:ext>
            </a:extLst>
          </p:cNvPr>
          <p:cNvSpPr txBox="1">
            <a:spLocks/>
          </p:cNvSpPr>
          <p:nvPr/>
        </p:nvSpPr>
        <p:spPr>
          <a:xfrm>
            <a:off x="596657" y="6366176"/>
            <a:ext cx="174040" cy="230772"/>
          </a:xfrm>
          <a:prstGeom prst="rect">
            <a:avLst/>
          </a:prstGeom>
          <a:extLst>
            <a:ext uri="{C572A759-6A51-4108-AA02-DFA0A04FC94B}">
              <ma14:wrappingTextBoxFlag xmlns="" xmlns:ma14="http://schemas.microsoft.com/office/mac/drawingml/2011/main"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a:t>4</a:t>
            </a:r>
          </a:p>
        </p:txBody>
      </p:sp>
    </p:spTree>
    <p:extLst>
      <p:ext uri="{BB962C8B-B14F-4D97-AF65-F5344CB8AC3E}">
        <p14:creationId xmlns:p14="http://schemas.microsoft.com/office/powerpoint/2010/main" val="321269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426C7519-C0D1-403F-899C-66A3E9DE5D88}"/>
              </a:ext>
            </a:extLst>
          </p:cNvPr>
          <p:cNvGrpSpPr/>
          <p:nvPr/>
        </p:nvGrpSpPr>
        <p:grpSpPr>
          <a:xfrm>
            <a:off x="927968" y="6016931"/>
            <a:ext cx="10962862" cy="545027"/>
            <a:chOff x="0" y="0"/>
            <a:chExt cx="10962861" cy="545025"/>
          </a:xfrm>
        </p:grpSpPr>
        <p:pic>
          <p:nvPicPr>
            <p:cNvPr id="6" name="Picture 15" descr="Picture 15">
              <a:extLst>
                <a:ext uri="{FF2B5EF4-FFF2-40B4-BE49-F238E27FC236}">
                  <a16:creationId xmlns:a16="http://schemas.microsoft.com/office/drawing/2014/main" id="{1D2B8476-2154-4FB9-A458-E9318DDF965C}"/>
                </a:ext>
              </a:extLst>
            </p:cNvPr>
            <p:cNvPicPr>
              <a:picLocks noChangeAspect="1"/>
            </p:cNvPicPr>
            <p:nvPr/>
          </p:nvPicPr>
          <p:blipFill>
            <a:blip r:embed="rId2"/>
            <a:srcRect t="66112"/>
            <a:stretch>
              <a:fillRect/>
            </a:stretch>
          </p:blipFill>
          <p:spPr>
            <a:xfrm>
              <a:off x="0" y="343441"/>
              <a:ext cx="5110709" cy="201584"/>
            </a:xfrm>
            <a:prstGeom prst="rect">
              <a:avLst/>
            </a:prstGeom>
            <a:ln w="12700" cap="flat">
              <a:noFill/>
              <a:miter lim="400000"/>
            </a:ln>
            <a:effectLst/>
          </p:spPr>
        </p:pic>
        <p:pic>
          <p:nvPicPr>
            <p:cNvPr id="7" name="Picture 19" descr="Picture 19">
              <a:extLst>
                <a:ext uri="{FF2B5EF4-FFF2-40B4-BE49-F238E27FC236}">
                  <a16:creationId xmlns:a16="http://schemas.microsoft.com/office/drawing/2014/main" id="{AFD49F7A-C038-4C34-B5D9-E44C40B4AF5D}"/>
                </a:ext>
              </a:extLst>
            </p:cNvPr>
            <p:cNvPicPr>
              <a:picLocks noChangeAspect="1"/>
            </p:cNvPicPr>
            <p:nvPr/>
          </p:nvPicPr>
          <p:blipFill>
            <a:blip r:embed="rId3"/>
            <a:stretch>
              <a:fillRect/>
            </a:stretch>
          </p:blipFill>
          <p:spPr>
            <a:xfrm>
              <a:off x="9758101" y="0"/>
              <a:ext cx="1204760" cy="538341"/>
            </a:xfrm>
            <a:prstGeom prst="rect">
              <a:avLst/>
            </a:prstGeom>
            <a:ln w="12700" cap="flat">
              <a:noFill/>
              <a:miter lim="400000"/>
            </a:ln>
            <a:effectLst/>
          </p:spPr>
        </p:pic>
      </p:grpSp>
      <p:pic>
        <p:nvPicPr>
          <p:cNvPr id="8" name="object 4">
            <a:extLst>
              <a:ext uri="{FF2B5EF4-FFF2-40B4-BE49-F238E27FC236}">
                <a16:creationId xmlns:a16="http://schemas.microsoft.com/office/drawing/2014/main" id="{DD2CB9E0-B91B-4465-A131-FCB8A22A023A}"/>
              </a:ext>
            </a:extLst>
          </p:cNvPr>
          <p:cNvPicPr/>
          <p:nvPr/>
        </p:nvPicPr>
        <p:blipFill>
          <a:blip r:embed="rId4" cstate="print"/>
          <a:stretch>
            <a:fillRect/>
          </a:stretch>
        </p:blipFill>
        <p:spPr>
          <a:xfrm>
            <a:off x="430982" y="232377"/>
            <a:ext cx="11482627" cy="473976"/>
          </a:xfrm>
          <a:prstGeom prst="rect">
            <a:avLst/>
          </a:prstGeom>
        </p:spPr>
      </p:pic>
      <p:sp>
        <p:nvSpPr>
          <p:cNvPr id="9" name="Google Shape;181;p17">
            <a:extLst>
              <a:ext uri="{FF2B5EF4-FFF2-40B4-BE49-F238E27FC236}">
                <a16:creationId xmlns:a16="http://schemas.microsoft.com/office/drawing/2014/main" id="{F906A275-92CC-4D17-BADB-BF21A99501A0}"/>
              </a:ext>
            </a:extLst>
          </p:cNvPr>
          <p:cNvSpPr txBox="1"/>
          <p:nvPr/>
        </p:nvSpPr>
        <p:spPr>
          <a:xfrm>
            <a:off x="430982" y="208457"/>
            <a:ext cx="12188825" cy="461472"/>
          </a:xfrm>
          <a:prstGeom prst="rect">
            <a:avLst/>
          </a:prstGeom>
          <a:noFill/>
          <a:ln>
            <a:noFill/>
          </a:ln>
        </p:spPr>
        <p:txBody>
          <a:bodyPr spcFirstLastPara="1" wrap="square" lIns="91401" tIns="45688" rIns="91401" bIns="45688" anchor="t" anchorCtr="0">
            <a:spAutoFit/>
          </a:bodyPr>
          <a:lstStyle/>
          <a:p>
            <a:pPr lvl="0" algn="just">
              <a:buSzPts val="2400"/>
            </a:pPr>
            <a:r>
              <a:rPr lang="ru-RU" sz="2399" b="1" dirty="0" smtClean="0">
                <a:solidFill>
                  <a:srgbClr val="C00000"/>
                </a:solidFill>
                <a:latin typeface="Verdana" panose="020B0604030504040204" pitchFamily="34" charset="0"/>
                <a:ea typeface="Verdana" panose="020B0604030504040204" pitchFamily="34" charset="0"/>
                <a:cs typeface="Verdana" panose="020B0604030504040204" pitchFamily="34" charset="0"/>
                <a:sym typeface="Arial"/>
              </a:rPr>
              <a:t>Независимая оценка квалификации </a:t>
            </a:r>
            <a:r>
              <a:rPr lang="ru-RU" sz="2399" b="1"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Arial"/>
              </a:rPr>
              <a:t>по завершению обучения</a:t>
            </a:r>
            <a:endParaRPr lang="ru-RU" sz="1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sym typeface="Arial"/>
            </a:endParaRPr>
          </a:p>
        </p:txBody>
      </p:sp>
      <p:grpSp>
        <p:nvGrpSpPr>
          <p:cNvPr id="12" name="Группа 11"/>
          <p:cNvGrpSpPr/>
          <p:nvPr/>
        </p:nvGrpSpPr>
        <p:grpSpPr>
          <a:xfrm>
            <a:off x="6351463" y="2667372"/>
            <a:ext cx="3236739" cy="3236740"/>
            <a:chOff x="4553923" y="3239300"/>
            <a:chExt cx="3236739" cy="3236740"/>
          </a:xfrm>
        </p:grpSpPr>
        <p:pic>
          <p:nvPicPr>
            <p:cNvPr id="1028" name="Picture 4" descr="ноутбук значок, компьютер клипарт черно белый, значки для ноутбуков,  портативный компьютер PNG и вектор пнг для бесплатной загрузки"/>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3923" y="3239300"/>
              <a:ext cx="3236739" cy="32367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7928" y="4354313"/>
              <a:ext cx="1668726" cy="923330"/>
            </a:xfrm>
            <a:prstGeom prst="rect">
              <a:avLst/>
            </a:prstGeom>
            <a:noFill/>
          </p:spPr>
          <p:txBody>
            <a:bodyPr wrap="none" rtlCol="0">
              <a:spAutoFit/>
            </a:bodyPr>
            <a:lstStyle/>
            <a:p>
              <a:pPr algn="ctr"/>
              <a:r>
                <a:rPr lang="ru-RU" b="1" dirty="0" smtClean="0">
                  <a:solidFill>
                    <a:srgbClr val="C00000"/>
                  </a:solidFill>
                </a:rPr>
                <a:t>ЕДИНЫЙ </a:t>
              </a:r>
            </a:p>
            <a:p>
              <a:pPr algn="ctr"/>
              <a:r>
                <a:rPr lang="ru-RU" b="1" dirty="0" smtClean="0">
                  <a:solidFill>
                    <a:srgbClr val="C00000"/>
                  </a:solidFill>
                </a:rPr>
                <a:t>РЕЕСТР НАРК</a:t>
              </a:r>
            </a:p>
            <a:p>
              <a:pPr algn="ctr"/>
              <a:endParaRPr lang="ru-RU" sz="400" dirty="0" smtClean="0">
                <a:solidFill>
                  <a:srgbClr val="C00000"/>
                </a:solidFill>
              </a:endParaRPr>
            </a:p>
            <a:p>
              <a:pPr algn="ctr"/>
              <a:r>
                <a:rPr lang="en-US" sz="1400" dirty="0" smtClean="0">
                  <a:solidFill>
                    <a:srgbClr val="C00000"/>
                  </a:solidFill>
                </a:rPr>
                <a:t>https</a:t>
              </a:r>
              <a:r>
                <a:rPr lang="en-US" sz="1400" dirty="0">
                  <a:solidFill>
                    <a:srgbClr val="C00000"/>
                  </a:solidFill>
                </a:rPr>
                <a:t>://nok-nark.ru/</a:t>
              </a:r>
              <a:endParaRPr lang="ru-RU" sz="1400" dirty="0">
                <a:solidFill>
                  <a:srgbClr val="C00000"/>
                </a:solidFill>
              </a:endParaRPr>
            </a:p>
          </p:txBody>
        </p:sp>
      </p:grpSp>
      <p:sp>
        <p:nvSpPr>
          <p:cNvPr id="14" name="Прямоугольник 13"/>
          <p:cNvSpPr/>
          <p:nvPr/>
        </p:nvSpPr>
        <p:spPr>
          <a:xfrm>
            <a:off x="430982" y="2053244"/>
            <a:ext cx="2610196" cy="10474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562099" y="2090478"/>
            <a:ext cx="2610196" cy="10474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430982" y="897176"/>
            <a:ext cx="11231774" cy="461665"/>
          </a:xfrm>
          <a:prstGeom prst="rect">
            <a:avLst/>
          </a:prstGeom>
          <a:noFill/>
        </p:spPr>
        <p:txBody>
          <a:bodyPr wrap="square" rtlCol="0">
            <a:spAutoFit/>
          </a:bodyPr>
          <a:lstStyle/>
          <a:p>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По завершению обучения по программе «Школа заказчика объектов капитального строительства» </a:t>
            </a:r>
            <a:r>
              <a:rPr lang="ru-RU" sz="1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для выпускников </a:t>
            </a:r>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проводится </a:t>
            </a:r>
            <a:r>
              <a:rPr lang="ru-RU" sz="1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профессиональный экзамен </a:t>
            </a:r>
            <a:r>
              <a:rPr lang="ru-RU" sz="1200" b="1" dirty="0" smtClean="0">
                <a:solidFill>
                  <a:srgbClr val="0C4B7E"/>
                </a:solidFill>
                <a:latin typeface="Verdana" panose="020B0604030504040204" pitchFamily="34" charset="0"/>
                <a:ea typeface="Verdana" panose="020B0604030504040204" pitchFamily="34" charset="0"/>
                <a:cs typeface="Verdana" panose="020B0604030504040204" pitchFamily="34" charset="0"/>
              </a:rPr>
              <a:t>в соответствии с 238-ФЗ «О независимой оценке квалификации»</a:t>
            </a:r>
            <a:endParaRPr lang="ru-RU" sz="1200" dirty="0">
              <a:solidFill>
                <a:srgbClr val="0C4B7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Треугольник">
            <a:extLst>
              <a:ext uri="{FF2B5EF4-FFF2-40B4-BE49-F238E27FC236}">
                <a16:creationId xmlns:a16="http://schemas.microsoft.com/office/drawing/2014/main" id="{463905E7-C3CF-442A-BB31-724CB0B676F0}"/>
              </a:ext>
            </a:extLst>
          </p:cNvPr>
          <p:cNvSpPr/>
          <p:nvPr/>
        </p:nvSpPr>
        <p:spPr>
          <a:xfrm rot="5400000">
            <a:off x="2823951" y="2498692"/>
            <a:ext cx="904305" cy="2309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00" b="1">
              <a:latin typeface="Arial" panose="020B0604020202020204" pitchFamily="34" charset="0"/>
            </a:endParaRPr>
          </a:p>
        </p:txBody>
      </p:sp>
      <p:sp>
        <p:nvSpPr>
          <p:cNvPr id="21" name="TextBox 20"/>
          <p:cNvSpPr txBox="1"/>
          <p:nvPr/>
        </p:nvSpPr>
        <p:spPr>
          <a:xfrm>
            <a:off x="418187" y="2407669"/>
            <a:ext cx="2635786" cy="338554"/>
          </a:xfrm>
          <a:prstGeom prst="rect">
            <a:avLst/>
          </a:prstGeom>
          <a:noFill/>
        </p:spPr>
        <p:txBody>
          <a:bodyPr wrap="none" rtlCol="0">
            <a:spAutoFit/>
          </a:bodyPr>
          <a:lstStyle/>
          <a:p>
            <a:pPr algn="ctr"/>
            <a:r>
              <a:rPr lang="ru-RU" sz="1600" b="1" dirty="0" smtClean="0">
                <a:solidFill>
                  <a:schemeClr val="bg1"/>
                </a:solidFill>
              </a:rPr>
              <a:t>ОБУЧЕНИЕ ПО ПРОГРАММЕ</a:t>
            </a:r>
            <a:endParaRPr lang="ru-RU" sz="1600" dirty="0">
              <a:solidFill>
                <a:schemeClr val="bg1"/>
              </a:solidFill>
            </a:endParaRPr>
          </a:p>
        </p:txBody>
      </p:sp>
      <p:sp>
        <p:nvSpPr>
          <p:cNvPr id="22" name="TextBox 21"/>
          <p:cNvSpPr txBox="1"/>
          <p:nvPr/>
        </p:nvSpPr>
        <p:spPr>
          <a:xfrm>
            <a:off x="3511029" y="2293532"/>
            <a:ext cx="2720997" cy="584775"/>
          </a:xfrm>
          <a:prstGeom prst="rect">
            <a:avLst/>
          </a:prstGeom>
          <a:noFill/>
        </p:spPr>
        <p:txBody>
          <a:bodyPr wrap="square" rtlCol="0">
            <a:spAutoFit/>
          </a:bodyPr>
          <a:lstStyle/>
          <a:p>
            <a:pPr algn="ctr"/>
            <a:r>
              <a:rPr lang="ru-RU" sz="1600" b="1" dirty="0" smtClean="0">
                <a:solidFill>
                  <a:schemeClr val="bg1"/>
                </a:solidFill>
              </a:rPr>
              <a:t>ПРОФЕССИОНАЛЬНЫЙ ЭКЗАМЕН В РАМКАХ НОК</a:t>
            </a:r>
            <a:endParaRPr lang="ru-RU" sz="1600" dirty="0">
              <a:solidFill>
                <a:schemeClr val="bg1"/>
              </a:solidFill>
            </a:endParaRPr>
          </a:p>
        </p:txBody>
      </p:sp>
      <p:sp>
        <p:nvSpPr>
          <p:cNvPr id="36" name="TextBox 35"/>
          <p:cNvSpPr txBox="1"/>
          <p:nvPr/>
        </p:nvSpPr>
        <p:spPr>
          <a:xfrm>
            <a:off x="3447729" y="3282467"/>
            <a:ext cx="1667799" cy="379848"/>
          </a:xfrm>
          <a:prstGeom prst="rect">
            <a:avLst/>
          </a:prstGeom>
          <a:noFill/>
        </p:spPr>
        <p:txBody>
          <a:bodyPr wrap="square" rtlCol="0">
            <a:spAutoFit/>
          </a:bodyPr>
          <a:lstStyle/>
          <a:p>
            <a:pPr algn="ctr">
              <a:lnSpc>
                <a:spcPts val="1100"/>
              </a:lnSpc>
            </a:pPr>
            <a:r>
              <a:rPr lang="ru-RU" sz="1200" b="1" dirty="0" smtClean="0">
                <a:solidFill>
                  <a:schemeClr val="accent1">
                    <a:lumMod val="75000"/>
                  </a:schemeClr>
                </a:solidFill>
              </a:rPr>
              <a:t>Профессиональный стандарт</a:t>
            </a:r>
            <a:endParaRPr lang="ru-RU" sz="1200" dirty="0">
              <a:solidFill>
                <a:schemeClr val="accent1">
                  <a:lumMod val="75000"/>
                </a:schemeClr>
              </a:solidFill>
            </a:endParaRPr>
          </a:p>
        </p:txBody>
      </p:sp>
      <p:cxnSp>
        <p:nvCxnSpPr>
          <p:cNvPr id="37" name="Прямая со стрелкой 36"/>
          <p:cNvCxnSpPr/>
          <p:nvPr/>
        </p:nvCxnSpPr>
        <p:spPr>
          <a:xfrm flipV="1">
            <a:off x="3547005" y="3270597"/>
            <a:ext cx="2" cy="35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4" descr="http://fund-rkk.ru/data/textimages/5021ae20bbfff616b46518d5fd0eec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62507">
            <a:off x="10207683" y="2121310"/>
            <a:ext cx="17176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http://fund-rkk.ru/data/textimages/5021ae20bbfff616b46518d5fd0eec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7646" y="2032596"/>
            <a:ext cx="17176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Прямоугольник 44"/>
          <p:cNvSpPr/>
          <p:nvPr/>
        </p:nvSpPr>
        <p:spPr>
          <a:xfrm>
            <a:off x="6725776" y="2096067"/>
            <a:ext cx="2304121" cy="382588"/>
          </a:xfrm>
          <a:prstGeom prst="rect">
            <a:avLst/>
          </a:prstGeom>
          <a:noFill/>
          <a:ln w="38100">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ТЕОРЕТИЧЕСКАЯ ЧАСТЬ</a:t>
            </a:r>
          </a:p>
        </p:txBody>
      </p:sp>
      <p:sp>
        <p:nvSpPr>
          <p:cNvPr id="46" name="Прямоугольник 45"/>
          <p:cNvSpPr/>
          <p:nvPr/>
        </p:nvSpPr>
        <p:spPr>
          <a:xfrm>
            <a:off x="6725776" y="2742180"/>
            <a:ext cx="2304121" cy="381000"/>
          </a:xfrm>
          <a:prstGeom prst="rect">
            <a:avLst/>
          </a:prstGeom>
          <a:noFill/>
          <a:ln w="38100">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ПРАКТИЧЕСКАЯ ЧАСТЬ</a:t>
            </a:r>
          </a:p>
        </p:txBody>
      </p:sp>
      <p:cxnSp>
        <p:nvCxnSpPr>
          <p:cNvPr id="47" name="Прямая соединительная линия 46"/>
          <p:cNvCxnSpPr/>
          <p:nvPr/>
        </p:nvCxnSpPr>
        <p:spPr>
          <a:xfrm flipV="1">
            <a:off x="6178088" y="2238942"/>
            <a:ext cx="547688" cy="3778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6178088" y="2619942"/>
            <a:ext cx="547688" cy="31273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6351463" y="4286409"/>
            <a:ext cx="5846673" cy="2469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400" dirty="0">
                <a:solidFill>
                  <a:srgbClr val="002336"/>
                </a:solidFill>
                <a:latin typeface="Arial" panose="020B0604020202020204" pitchFamily="34" charset="0"/>
                <a:cs typeface="Arial" panose="020B0604020202020204" pitchFamily="34" charset="0"/>
              </a:rPr>
              <a:t>Сведения о результатах независимой оценки квалификации </a:t>
            </a:r>
          </a:p>
          <a:p>
            <a:pPr algn="ctr" eaLnBrk="1" hangingPunct="1">
              <a:lnSpc>
                <a:spcPts val="1400"/>
              </a:lnSpc>
              <a:defRPr/>
            </a:pPr>
            <a:r>
              <a:rPr lang="ru-RU" sz="1600" b="1" dirty="0">
                <a:solidFill>
                  <a:srgbClr val="CC3300"/>
                </a:solidFill>
                <a:cs typeface="Arial" panose="020B0604020202020204" pitchFamily="34" charset="0"/>
              </a:rPr>
              <a:t>включаются в единый федеральный реестр</a:t>
            </a:r>
            <a:r>
              <a:rPr lang="ru-RU" sz="1400" dirty="0">
                <a:solidFill>
                  <a:srgbClr val="002336"/>
                </a:solidFill>
                <a:latin typeface="Arial" panose="020B0604020202020204" pitchFamily="34" charset="0"/>
                <a:cs typeface="Arial" panose="020B0604020202020204" pitchFamily="34" charset="0"/>
              </a:rPr>
              <a:t>, </a:t>
            </a:r>
          </a:p>
          <a:p>
            <a:pPr algn="ctr" eaLnBrk="1" hangingPunct="1">
              <a:defRPr/>
            </a:pPr>
            <a:r>
              <a:rPr lang="ru-RU" sz="1400" dirty="0">
                <a:solidFill>
                  <a:srgbClr val="002336"/>
                </a:solidFill>
                <a:latin typeface="Arial" panose="020B0604020202020204" pitchFamily="34" charset="0"/>
                <a:cs typeface="Arial" panose="020B0604020202020204" pitchFamily="34" charset="0"/>
              </a:rPr>
              <a:t>который ведет Национальное агентство развития квалификаций</a:t>
            </a:r>
          </a:p>
        </p:txBody>
      </p:sp>
      <p:sp>
        <p:nvSpPr>
          <p:cNvPr id="50" name="Стрелка"/>
          <p:cNvSpPr/>
          <p:nvPr/>
        </p:nvSpPr>
        <p:spPr>
          <a:xfrm rot="5400000">
            <a:off x="7829760" y="3014805"/>
            <a:ext cx="187325" cy="638175"/>
          </a:xfrm>
          <a:prstGeom prst="rightArrow">
            <a:avLst>
              <a:gd name="adj1" fmla="val 32000"/>
              <a:gd name="adj2" fmla="val 10333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280">
              <a:solidFill>
                <a:schemeClr val="bg1"/>
              </a:solidFill>
              <a:latin typeface="Arial" panose="020B0604020202020204" pitchFamily="34" charset="0"/>
              <a:cs typeface="Arial" panose="020B0604020202020204" pitchFamily="34" charset="0"/>
            </a:endParaRPr>
          </a:p>
        </p:txBody>
      </p:sp>
      <p:sp>
        <p:nvSpPr>
          <p:cNvPr id="42" name="Прямоугольник 41"/>
          <p:cNvSpPr/>
          <p:nvPr/>
        </p:nvSpPr>
        <p:spPr>
          <a:xfrm>
            <a:off x="378645" y="4913090"/>
            <a:ext cx="5556692" cy="830997"/>
          </a:xfrm>
          <a:prstGeom prst="rect">
            <a:avLst/>
          </a:prstGeom>
        </p:spPr>
        <p:txBody>
          <a:bodyPr wrap="square">
            <a:spAutoFit/>
          </a:bodyPr>
          <a:lstStyle/>
          <a:p>
            <a:r>
              <a:rPr lang="ru-RU" sz="1200" dirty="0">
                <a:latin typeface="Verdana" panose="020B0604030504040204" pitchFamily="34" charset="0"/>
                <a:ea typeface="Verdana" panose="020B0604030504040204" pitchFamily="34" charset="0"/>
                <a:cs typeface="Verdana" panose="020B0604030504040204" pitchFamily="34" charset="0"/>
              </a:rPr>
              <a:t>Федеральным законом от 03.07.2016 №238-ФЗ «О независимой оценке квалификации» установлены нормы, определяющие независимую оценку квалификации как </a:t>
            </a:r>
            <a:r>
              <a:rPr lang="ru-RU" sz="1200" b="1" dirty="0">
                <a:latin typeface="Verdana" panose="020B0604030504040204" pitchFamily="34" charset="0"/>
                <a:ea typeface="Verdana" panose="020B0604030504040204" pitchFamily="34" charset="0"/>
                <a:cs typeface="Verdana" panose="020B0604030504040204" pitchFamily="34" charset="0"/>
              </a:rPr>
              <a:t>единственный механизм подтверждения квалификации работников</a:t>
            </a:r>
            <a:r>
              <a:rPr lang="ru-RU" sz="1200" dirty="0">
                <a:latin typeface="Verdana" panose="020B0604030504040204" pitchFamily="34" charset="0"/>
                <a:ea typeface="Verdana" panose="020B0604030504040204" pitchFamily="34" charset="0"/>
                <a:cs typeface="Verdana" panose="020B0604030504040204" pitchFamily="34" charset="0"/>
              </a:rPr>
              <a:t>. </a:t>
            </a:r>
          </a:p>
        </p:txBody>
      </p:sp>
      <p:sp>
        <p:nvSpPr>
          <p:cNvPr id="52" name="Прямоугольник 25"/>
          <p:cNvSpPr>
            <a:spLocks noChangeArrowheads="1"/>
          </p:cNvSpPr>
          <p:nvPr/>
        </p:nvSpPr>
        <p:spPr bwMode="auto">
          <a:xfrm>
            <a:off x="378645" y="4036595"/>
            <a:ext cx="5444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cs typeface="Arial" panose="020B0604020202020204" pitchFamily="34" charset="0"/>
              </a:defRPr>
            </a:lvl1pPr>
            <a:lvl2pPr marL="742950" indent="-285750">
              <a:defRPr kumimoji="1">
                <a:solidFill>
                  <a:schemeClr val="tx1"/>
                </a:solidFill>
                <a:latin typeface="Calibri" panose="020F0502020204030204" pitchFamily="34" charset="0"/>
                <a:cs typeface="Arial" panose="020B0604020202020204" pitchFamily="34" charset="0"/>
              </a:defRPr>
            </a:lvl2pPr>
            <a:lvl3pPr marL="1143000" indent="-228600">
              <a:defRPr kumimoji="1">
                <a:solidFill>
                  <a:schemeClr val="tx1"/>
                </a:solidFill>
                <a:latin typeface="Calibri" panose="020F0502020204030204" pitchFamily="34" charset="0"/>
                <a:cs typeface="Arial" panose="020B0604020202020204" pitchFamily="34" charset="0"/>
              </a:defRPr>
            </a:lvl3pPr>
            <a:lvl4pPr marL="1600200" indent="-228600">
              <a:defRPr kumimoji="1">
                <a:solidFill>
                  <a:schemeClr val="tx1"/>
                </a:solidFill>
                <a:latin typeface="Calibri" panose="020F0502020204030204" pitchFamily="34" charset="0"/>
                <a:cs typeface="Arial" panose="020B0604020202020204" pitchFamily="34" charset="0"/>
              </a:defRPr>
            </a:lvl4pPr>
            <a:lvl5pPr marL="2057400" indent="-228600">
              <a:defRPr kumimoji="1">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cs typeface="Arial" panose="020B0604020202020204" pitchFamily="34" charset="0"/>
              </a:defRPr>
            </a:lvl9pPr>
          </a:lstStyle>
          <a:p>
            <a:pPr eaLnBrk="1" hangingPunct="1"/>
            <a:r>
              <a:rPr lang="ru-RU" altLang="ru-RU" sz="1200" dirty="0">
                <a:solidFill>
                  <a:srgbClr val="0C4B7E"/>
                </a:solidFill>
                <a:latin typeface="Verdana" panose="020B0604030504040204" pitchFamily="34" charset="0"/>
                <a:ea typeface="Verdana" panose="020B0604030504040204" pitchFamily="34" charset="0"/>
                <a:cs typeface="Verdana" panose="020B0604030504040204" pitchFamily="34" charset="0"/>
              </a:rPr>
              <a:t>Независимая оценка квалификации - это процедура подтверждения соответствия квалификации работника положениям профессионального стандарта и квалификационным требованиям</a:t>
            </a:r>
            <a:r>
              <a:rPr lang="ru-RU" altLang="ru-RU" sz="1200" dirty="0" smtClean="0">
                <a:solidFill>
                  <a:srgbClr val="0C4B7E"/>
                </a:solidFill>
                <a:latin typeface="Verdana" panose="020B0604030504040204" pitchFamily="34" charset="0"/>
                <a:ea typeface="Verdana" panose="020B0604030504040204" pitchFamily="34" charset="0"/>
                <a:cs typeface="Verdana" panose="020B0604030504040204" pitchFamily="34" charset="0"/>
              </a:rPr>
              <a:t>.</a:t>
            </a:r>
            <a:endParaRPr lang="ru-RU" altLang="ru-RU" sz="1200" dirty="0">
              <a:solidFill>
                <a:srgbClr val="0C4B7E"/>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p:cNvSpPr txBox="1"/>
          <p:nvPr/>
        </p:nvSpPr>
        <p:spPr>
          <a:xfrm>
            <a:off x="4958350" y="3264815"/>
            <a:ext cx="1667799" cy="379848"/>
          </a:xfrm>
          <a:prstGeom prst="rect">
            <a:avLst/>
          </a:prstGeom>
          <a:noFill/>
        </p:spPr>
        <p:txBody>
          <a:bodyPr wrap="square" rtlCol="0">
            <a:spAutoFit/>
          </a:bodyPr>
          <a:lstStyle/>
          <a:p>
            <a:pPr algn="ctr">
              <a:lnSpc>
                <a:spcPts val="1100"/>
              </a:lnSpc>
            </a:pPr>
            <a:r>
              <a:rPr lang="ru-RU" sz="1200" b="1" dirty="0" smtClean="0">
                <a:solidFill>
                  <a:schemeClr val="accent1">
                    <a:lumMod val="75000"/>
                  </a:schemeClr>
                </a:solidFill>
              </a:rPr>
              <a:t>Квалификационные требования</a:t>
            </a:r>
            <a:endParaRPr lang="ru-RU" sz="1200" dirty="0">
              <a:solidFill>
                <a:schemeClr val="accent1">
                  <a:lumMod val="75000"/>
                </a:schemeClr>
              </a:solidFill>
            </a:endParaRPr>
          </a:p>
        </p:txBody>
      </p:sp>
      <p:cxnSp>
        <p:nvCxnSpPr>
          <p:cNvPr id="54" name="Прямая со стрелкой 53"/>
          <p:cNvCxnSpPr/>
          <p:nvPr/>
        </p:nvCxnSpPr>
        <p:spPr>
          <a:xfrm flipV="1">
            <a:off x="5057626" y="3252945"/>
            <a:ext cx="2" cy="351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Slide Number Placeholder 4">
            <a:extLst>
              <a:ext uri="{FF2B5EF4-FFF2-40B4-BE49-F238E27FC236}">
                <a16:creationId xmlns:a16="http://schemas.microsoft.com/office/drawing/2014/main" id="{AD696C5F-0234-4387-BE0E-53DEDF66E80D}"/>
              </a:ext>
            </a:extLst>
          </p:cNvPr>
          <p:cNvSpPr txBox="1">
            <a:spLocks/>
          </p:cNvSpPr>
          <p:nvPr/>
        </p:nvSpPr>
        <p:spPr>
          <a:xfrm>
            <a:off x="596657" y="6366176"/>
            <a:ext cx="174040" cy="230772"/>
          </a:xfrm>
          <a:prstGeom prst="rect">
            <a:avLst/>
          </a:prstGeom>
          <a:extLst>
            <a:ext uri="{C572A759-6A51-4108-AA02-DFA0A04FC94B}">
              <ma14:wrappingTextBoxFlag xmlns="" xmlns:ma14="http://schemas.microsoft.com/office/mac/drawingml/2011/main" val="1"/>
            </a:ext>
          </a:extLst>
        </p:spPr>
        <p:txBody>
          <a:bodyPr/>
          <a:lstStyle>
            <a:defPPr>
              <a:defRPr lang="ru-RU"/>
            </a:defPPr>
            <a:lvl1pPr algn="l" defTabSz="457200" rtl="0" eaLnBrk="0" fontAlgn="base" hangingPunct="0">
              <a:spcBef>
                <a:spcPct val="0"/>
              </a:spcBef>
              <a:spcAft>
                <a:spcPct val="0"/>
              </a:spcAft>
              <a:defRPr kumimoji="1" sz="900" b="1" kern="1200">
                <a:solidFill>
                  <a:srgbClr val="4859A8"/>
                </a:solidFill>
                <a:latin typeface="Verdana"/>
                <a:ea typeface="Verdana"/>
                <a:cs typeface="Verdana"/>
                <a:sym typeface="Verdana"/>
              </a:defRPr>
            </a:lvl1pPr>
            <a:lvl2pPr marL="4572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umimoji="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umimoji="1" kern="1200">
                <a:solidFill>
                  <a:schemeClr val="tx1"/>
                </a:solidFill>
                <a:latin typeface="Calibri" panose="020F0502020204030204" pitchFamily="34" charset="0"/>
                <a:ea typeface="+mn-ea"/>
                <a:cs typeface="Arial" panose="020B0604020202020204" pitchFamily="34" charset="0"/>
              </a:defRPr>
            </a:lvl9pPr>
          </a:lstStyle>
          <a:p>
            <a:r>
              <a:rPr lang="ru-RU" dirty="0" smtClean="0"/>
              <a:t>5</a:t>
            </a:r>
            <a:endParaRPr lang="ru-RU" dirty="0"/>
          </a:p>
        </p:txBody>
      </p:sp>
    </p:spTree>
    <p:extLst>
      <p:ext uri="{BB962C8B-B14F-4D97-AF65-F5344CB8AC3E}">
        <p14:creationId xmlns:p14="http://schemas.microsoft.com/office/powerpoint/2010/main" val="30821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B35AEB7E-93A5-4927-88DF-28FB37E9CFBD}"/>
              </a:ext>
            </a:extLst>
          </p:cNvPr>
          <p:cNvPicPr>
            <a:picLocks noChangeAspect="1"/>
          </p:cNvPicPr>
          <p:nvPr/>
        </p:nvPicPr>
        <p:blipFill>
          <a:blip r:embed="rId2"/>
          <a:stretch>
            <a:fillRect/>
          </a:stretch>
        </p:blipFill>
        <p:spPr>
          <a:xfrm>
            <a:off x="1201298" y="4918059"/>
            <a:ext cx="2101079" cy="1280872"/>
          </a:xfrm>
          <a:prstGeom prst="rect">
            <a:avLst/>
          </a:prstGeom>
        </p:spPr>
      </p:pic>
      <p:pic>
        <p:nvPicPr>
          <p:cNvPr id="550" name="Picture 16" descr="Picture 16"/>
          <p:cNvPicPr>
            <a:picLocks noChangeAspect="1"/>
          </p:cNvPicPr>
          <p:nvPr/>
        </p:nvPicPr>
        <p:blipFill>
          <a:blip r:embed="rId3"/>
          <a:srcRect t="28148"/>
          <a:stretch>
            <a:fillRect/>
          </a:stretch>
        </p:blipFill>
        <p:spPr>
          <a:xfrm>
            <a:off x="1541097" y="0"/>
            <a:ext cx="9708383" cy="4927523"/>
          </a:xfrm>
          <a:prstGeom prst="rect">
            <a:avLst/>
          </a:prstGeom>
          <a:ln w="12700">
            <a:miter lim="400000"/>
          </a:ln>
        </p:spPr>
      </p:pic>
      <p:pic>
        <p:nvPicPr>
          <p:cNvPr id="551" name="Picture 19" descr="Picture 19"/>
          <p:cNvPicPr>
            <a:picLocks noChangeAspect="1"/>
          </p:cNvPicPr>
          <p:nvPr/>
        </p:nvPicPr>
        <p:blipFill>
          <a:blip r:embed="rId4"/>
          <a:stretch>
            <a:fillRect/>
          </a:stretch>
        </p:blipFill>
        <p:spPr>
          <a:xfrm>
            <a:off x="8585569" y="4918447"/>
            <a:ext cx="2924334" cy="1188451"/>
          </a:xfrm>
          <a:prstGeom prst="rect">
            <a:avLst/>
          </a:prstGeom>
          <a:ln w="12700">
            <a:miter lim="400000"/>
          </a:ln>
        </p:spPr>
      </p:pic>
      <p:grpSp>
        <p:nvGrpSpPr>
          <p:cNvPr id="4" name="Group 3">
            <a:extLst>
              <a:ext uri="{FF2B5EF4-FFF2-40B4-BE49-F238E27FC236}">
                <a16:creationId xmlns:a16="http://schemas.microsoft.com/office/drawing/2014/main" id="{40D69999-AD88-4AFB-9665-4CD7112F753D}"/>
              </a:ext>
            </a:extLst>
          </p:cNvPr>
          <p:cNvGrpSpPr/>
          <p:nvPr/>
        </p:nvGrpSpPr>
        <p:grpSpPr>
          <a:xfrm>
            <a:off x="6737109" y="2543608"/>
            <a:ext cx="3517844" cy="369332"/>
            <a:chOff x="780925" y="2871381"/>
            <a:chExt cx="3517844" cy="369332"/>
          </a:xfrm>
        </p:grpSpPr>
        <p:sp>
          <p:nvSpPr>
            <p:cNvPr id="557" name="TextBox 14"/>
            <p:cNvSpPr txBox="1"/>
            <p:nvPr/>
          </p:nvSpPr>
          <p:spPr>
            <a:xfrm>
              <a:off x="1219660" y="2871381"/>
              <a:ext cx="3079109"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latin typeface="Verdana"/>
                  <a:ea typeface="Verdana"/>
                  <a:cs typeface="Verdana"/>
                  <a:sym typeface="Verdana"/>
                </a:defRPr>
              </a:pPr>
              <a:r>
                <a:rPr dirty="0" err="1"/>
                <a:t>тел</a:t>
              </a:r>
              <a:r>
                <a:rPr dirty="0"/>
                <a:t>.: +7(495)</a:t>
              </a:r>
              <a:r>
                <a:rPr lang="ru-RU" dirty="0"/>
                <a:t> 987-31-50</a:t>
              </a:r>
              <a:endParaRPr dirty="0"/>
            </a:p>
          </p:txBody>
        </p:sp>
        <p:pic>
          <p:nvPicPr>
            <p:cNvPr id="10" name="Graphic 9">
              <a:extLst>
                <a:ext uri="{FF2B5EF4-FFF2-40B4-BE49-F238E27FC236}">
                  <a16:creationId xmlns:a16="http://schemas.microsoft.com/office/drawing/2014/main" id="{5F791657-8233-40C9-94C1-61BECD7161F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80925" y="2941573"/>
              <a:ext cx="271690" cy="271690"/>
            </a:xfrm>
            <a:prstGeom prst="rect">
              <a:avLst/>
            </a:prstGeom>
          </p:spPr>
        </p:pic>
      </p:grpSp>
      <p:grpSp>
        <p:nvGrpSpPr>
          <p:cNvPr id="2" name="Group 1">
            <a:extLst>
              <a:ext uri="{FF2B5EF4-FFF2-40B4-BE49-F238E27FC236}">
                <a16:creationId xmlns:a16="http://schemas.microsoft.com/office/drawing/2014/main" id="{9BA49AF8-3EB0-4103-AE18-128FC78E8ED5}"/>
              </a:ext>
            </a:extLst>
          </p:cNvPr>
          <p:cNvGrpSpPr/>
          <p:nvPr/>
        </p:nvGrpSpPr>
        <p:grpSpPr>
          <a:xfrm>
            <a:off x="6752104" y="659069"/>
            <a:ext cx="5439896" cy="646331"/>
            <a:chOff x="795920" y="986842"/>
            <a:chExt cx="5439896" cy="646331"/>
          </a:xfrm>
        </p:grpSpPr>
        <p:sp>
          <p:nvSpPr>
            <p:cNvPr id="553" name="TextBox 10"/>
            <p:cNvSpPr txBox="1"/>
            <p:nvPr/>
          </p:nvSpPr>
          <p:spPr>
            <a:xfrm>
              <a:off x="1219661" y="986842"/>
              <a:ext cx="5016155"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latin typeface="Verdana"/>
                  <a:ea typeface="Verdana"/>
                  <a:cs typeface="Verdana"/>
                  <a:sym typeface="Verdana"/>
                </a:defRPr>
              </a:pPr>
              <a:r>
                <a:rPr lang="ru-RU" dirty="0"/>
                <a:t>123242, Российская Федерация, Москва, </a:t>
              </a:r>
              <a:br>
                <a:rPr lang="ru-RU" dirty="0"/>
              </a:br>
              <a:r>
                <a:rPr lang="ru-RU" dirty="0"/>
                <a:t>ул. Малая Грузинская, д. 3</a:t>
              </a:r>
            </a:p>
          </p:txBody>
        </p:sp>
        <p:pic>
          <p:nvPicPr>
            <p:cNvPr id="11" name="Graphic 10">
              <a:extLst>
                <a:ext uri="{FF2B5EF4-FFF2-40B4-BE49-F238E27FC236}">
                  <a16:creationId xmlns:a16="http://schemas.microsoft.com/office/drawing/2014/main" id="{ADF5FEAD-B42B-44F8-B956-FB2813863EB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95920" y="1041251"/>
              <a:ext cx="247651" cy="297181"/>
            </a:xfrm>
            <a:prstGeom prst="rect">
              <a:avLst/>
            </a:prstGeom>
          </p:spPr>
        </p:pic>
      </p:grpSp>
      <p:grpSp>
        <p:nvGrpSpPr>
          <p:cNvPr id="3" name="Group 2">
            <a:extLst>
              <a:ext uri="{FF2B5EF4-FFF2-40B4-BE49-F238E27FC236}">
                <a16:creationId xmlns:a16="http://schemas.microsoft.com/office/drawing/2014/main" id="{759C7D06-E5B2-456B-868F-E170D8C45598}"/>
              </a:ext>
            </a:extLst>
          </p:cNvPr>
          <p:cNvGrpSpPr/>
          <p:nvPr/>
        </p:nvGrpSpPr>
        <p:grpSpPr>
          <a:xfrm>
            <a:off x="6726452" y="1585485"/>
            <a:ext cx="2503007" cy="650241"/>
            <a:chOff x="770268" y="1913258"/>
            <a:chExt cx="2503007" cy="650241"/>
          </a:xfrm>
        </p:grpSpPr>
        <p:sp>
          <p:nvSpPr>
            <p:cNvPr id="555" name="TextBox 12"/>
            <p:cNvSpPr txBox="1"/>
            <p:nvPr/>
          </p:nvSpPr>
          <p:spPr>
            <a:xfrm>
              <a:off x="1219663" y="1913258"/>
              <a:ext cx="2053612" cy="6502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latin typeface="Verdana"/>
                  <a:ea typeface="Verdana"/>
                  <a:cs typeface="Verdana"/>
                  <a:sym typeface="Verdana"/>
                </a:defRPr>
              </a:pPr>
              <a:r>
                <a:rPr lang="en-US" dirty="0"/>
                <a:t>info</a:t>
              </a:r>
              <a:r>
                <a:rPr dirty="0"/>
                <a:t>@nostroy.ru</a:t>
              </a:r>
            </a:p>
            <a:p>
              <a:pPr>
                <a:defRPr>
                  <a:latin typeface="Verdana"/>
                  <a:ea typeface="Verdana"/>
                  <a:cs typeface="Verdana"/>
                  <a:sym typeface="Verdana"/>
                </a:defRPr>
              </a:pPr>
              <a:r>
                <a:rPr u="sng" dirty="0">
                  <a:solidFill>
                    <a:srgbClr val="0563C1"/>
                  </a:solidFill>
                  <a:uFill>
                    <a:solidFill>
                      <a:srgbClr val="0563C1"/>
                    </a:solidFill>
                  </a:uFill>
                  <a:hlinkClick r:id="rId9"/>
                </a:rPr>
                <a:t>www.nostroy.ru</a:t>
              </a:r>
              <a:r>
                <a:rPr dirty="0"/>
                <a:t> </a:t>
              </a:r>
            </a:p>
          </p:txBody>
        </p:sp>
        <p:pic>
          <p:nvPicPr>
            <p:cNvPr id="12" name="Graphic 11">
              <a:extLst>
                <a:ext uri="{FF2B5EF4-FFF2-40B4-BE49-F238E27FC236}">
                  <a16:creationId xmlns:a16="http://schemas.microsoft.com/office/drawing/2014/main" id="{E11F5D9B-B24E-471B-9F50-12432959FF9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70268" y="1956555"/>
              <a:ext cx="297181" cy="297181"/>
            </a:xfrm>
            <a:prstGeom prst="rect">
              <a:avLst/>
            </a:prstGeom>
          </p:spPr>
        </p:pic>
      </p:grpSp>
      <p:grpSp>
        <p:nvGrpSpPr>
          <p:cNvPr id="23" name="Group 3">
            <a:extLst>
              <a:ext uri="{FF2B5EF4-FFF2-40B4-BE49-F238E27FC236}">
                <a16:creationId xmlns:a16="http://schemas.microsoft.com/office/drawing/2014/main" id="{85339B94-3641-4F81-9185-13E729379A9A}"/>
              </a:ext>
            </a:extLst>
          </p:cNvPr>
          <p:cNvGrpSpPr/>
          <p:nvPr/>
        </p:nvGrpSpPr>
        <p:grpSpPr>
          <a:xfrm>
            <a:off x="726426" y="2539701"/>
            <a:ext cx="4399247" cy="646331"/>
            <a:chOff x="780925" y="2871381"/>
            <a:chExt cx="4399247" cy="646331"/>
          </a:xfrm>
        </p:grpSpPr>
        <p:sp>
          <p:nvSpPr>
            <p:cNvPr id="24" name="TextBox 14">
              <a:extLst>
                <a:ext uri="{FF2B5EF4-FFF2-40B4-BE49-F238E27FC236}">
                  <a16:creationId xmlns:a16="http://schemas.microsoft.com/office/drawing/2014/main" id="{078C2485-E8A4-4F3E-BB05-A1732D4CACAA}"/>
                </a:ext>
              </a:extLst>
            </p:cNvPr>
            <p:cNvSpPr txBox="1"/>
            <p:nvPr/>
          </p:nvSpPr>
          <p:spPr>
            <a:xfrm>
              <a:off x="1219660" y="2871381"/>
              <a:ext cx="3960512"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latin typeface="Verdana"/>
                  <a:ea typeface="Verdana"/>
                  <a:cs typeface="Verdana"/>
                  <a:sym typeface="Verdana"/>
                </a:defRPr>
              </a:pPr>
              <a:r>
                <a:rPr lang="ru-RU" dirty="0"/>
                <a:t>тел.: 8(495) 287-49-14  (13-42)</a:t>
              </a:r>
            </a:p>
            <a:p>
              <a:pPr>
                <a:defRPr>
                  <a:latin typeface="Verdana"/>
                  <a:ea typeface="Verdana"/>
                  <a:cs typeface="Verdana"/>
                  <a:sym typeface="Verdana"/>
                </a:defRPr>
              </a:pPr>
              <a:r>
                <a:rPr lang="ru-RU" dirty="0"/>
                <a:t>тел.: 8(916) 841-28-69 </a:t>
              </a:r>
            </a:p>
          </p:txBody>
        </p:sp>
        <p:pic>
          <p:nvPicPr>
            <p:cNvPr id="25" name="Graphic 9">
              <a:extLst>
                <a:ext uri="{FF2B5EF4-FFF2-40B4-BE49-F238E27FC236}">
                  <a16:creationId xmlns:a16="http://schemas.microsoft.com/office/drawing/2014/main" id="{CFAD169F-DAB0-4477-BBCD-53C89D6DE82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80925" y="2941573"/>
              <a:ext cx="271690" cy="271690"/>
            </a:xfrm>
            <a:prstGeom prst="rect">
              <a:avLst/>
            </a:prstGeom>
          </p:spPr>
        </p:pic>
      </p:grpSp>
      <p:grpSp>
        <p:nvGrpSpPr>
          <p:cNvPr id="26" name="Group 1">
            <a:extLst>
              <a:ext uri="{FF2B5EF4-FFF2-40B4-BE49-F238E27FC236}">
                <a16:creationId xmlns:a16="http://schemas.microsoft.com/office/drawing/2014/main" id="{C8DF5BC2-C194-43AA-B6CE-FF93D5723488}"/>
              </a:ext>
            </a:extLst>
          </p:cNvPr>
          <p:cNvGrpSpPr/>
          <p:nvPr/>
        </p:nvGrpSpPr>
        <p:grpSpPr>
          <a:xfrm>
            <a:off x="741421" y="655162"/>
            <a:ext cx="5439896" cy="646331"/>
            <a:chOff x="795920" y="986842"/>
            <a:chExt cx="5439896" cy="646331"/>
          </a:xfrm>
        </p:grpSpPr>
        <p:sp>
          <p:nvSpPr>
            <p:cNvPr id="27" name="TextBox 10">
              <a:extLst>
                <a:ext uri="{FF2B5EF4-FFF2-40B4-BE49-F238E27FC236}">
                  <a16:creationId xmlns:a16="http://schemas.microsoft.com/office/drawing/2014/main" id="{88CE373E-2A3F-489B-BE8E-5E38FC699809}"/>
                </a:ext>
              </a:extLst>
            </p:cNvPr>
            <p:cNvSpPr txBox="1"/>
            <p:nvPr/>
          </p:nvSpPr>
          <p:spPr>
            <a:xfrm>
              <a:off x="1219661" y="986842"/>
              <a:ext cx="5016155"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a:latin typeface="Verdana"/>
                  <a:ea typeface="Verdana"/>
                  <a:cs typeface="Verdana"/>
                  <a:sym typeface="Verdana"/>
                </a:defRPr>
              </a:pPr>
              <a:r>
                <a:rPr lang="ru-RU" dirty="0"/>
                <a:t>129337, Российская Федерация, Москва, </a:t>
              </a:r>
              <a:br>
                <a:rPr lang="ru-RU" dirty="0"/>
              </a:br>
              <a:r>
                <a:rPr lang="ru-RU" dirty="0"/>
                <a:t>Ярославское ш., д. 26</a:t>
              </a:r>
            </a:p>
          </p:txBody>
        </p:sp>
        <p:pic>
          <p:nvPicPr>
            <p:cNvPr id="28" name="Graphic 10">
              <a:extLst>
                <a:ext uri="{FF2B5EF4-FFF2-40B4-BE49-F238E27FC236}">
                  <a16:creationId xmlns:a16="http://schemas.microsoft.com/office/drawing/2014/main" id="{A85CAA49-FACD-49FC-99A3-E6DCEFA75B6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95920" y="1041251"/>
              <a:ext cx="247651" cy="297181"/>
            </a:xfrm>
            <a:prstGeom prst="rect">
              <a:avLst/>
            </a:prstGeom>
          </p:spPr>
        </p:pic>
      </p:grpSp>
      <p:grpSp>
        <p:nvGrpSpPr>
          <p:cNvPr id="29" name="Group 2">
            <a:extLst>
              <a:ext uri="{FF2B5EF4-FFF2-40B4-BE49-F238E27FC236}">
                <a16:creationId xmlns:a16="http://schemas.microsoft.com/office/drawing/2014/main" id="{5F818AAB-5156-41BA-B1F5-5551E2651BF4}"/>
              </a:ext>
            </a:extLst>
          </p:cNvPr>
          <p:cNvGrpSpPr/>
          <p:nvPr/>
        </p:nvGrpSpPr>
        <p:grpSpPr>
          <a:xfrm>
            <a:off x="715769" y="1581578"/>
            <a:ext cx="2690161" cy="923330"/>
            <a:chOff x="770268" y="1913258"/>
            <a:chExt cx="2690161" cy="923330"/>
          </a:xfrm>
        </p:grpSpPr>
        <p:sp>
          <p:nvSpPr>
            <p:cNvPr id="30" name="TextBox 12">
              <a:extLst>
                <a:ext uri="{FF2B5EF4-FFF2-40B4-BE49-F238E27FC236}">
                  <a16:creationId xmlns:a16="http://schemas.microsoft.com/office/drawing/2014/main" id="{192A6311-76DA-425C-BA09-B4233E71AE3A}"/>
                </a:ext>
              </a:extLst>
            </p:cNvPr>
            <p:cNvSpPr txBox="1"/>
            <p:nvPr/>
          </p:nvSpPr>
          <p:spPr>
            <a:xfrm>
              <a:off x="1219663" y="1913258"/>
              <a:ext cx="2240766" cy="92333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lnSpc>
                  <a:spcPct val="100000"/>
                </a:lnSpc>
              </a:pPr>
              <a:r>
                <a:rPr lang="en-US" dirty="0">
                  <a:hlinkClick r:id="rId12"/>
                </a:rPr>
                <a:t>kuzinaon@mgsu.ru</a:t>
              </a:r>
              <a:endParaRPr lang="ru-RU" dirty="0">
                <a:hlinkClick r:id="rId12"/>
              </a:endParaRPr>
            </a:p>
            <a:p>
              <a:pPr algn="ctr">
                <a:lnSpc>
                  <a:spcPct val="100000"/>
                </a:lnSpc>
              </a:pPr>
              <a:r>
                <a:rPr lang="en-US" dirty="0">
                  <a:hlinkClick r:id="rId12"/>
                </a:rPr>
                <a:t>http://dpo.mgsu.ru/</a:t>
              </a:r>
              <a:endParaRPr lang="ru-RU" dirty="0"/>
            </a:p>
            <a:p>
              <a:pPr algn="ctr">
                <a:lnSpc>
                  <a:spcPct val="100000"/>
                </a:lnSpc>
              </a:pPr>
              <a:r>
                <a:rPr lang="en-US" dirty="0">
                  <a:hlinkClick r:id="rId13"/>
                </a:rPr>
                <a:t>https://t.me/FET_DPO</a:t>
              </a:r>
              <a:endParaRPr lang="ru-RU" dirty="0"/>
            </a:p>
          </p:txBody>
        </p:sp>
        <p:pic>
          <p:nvPicPr>
            <p:cNvPr id="31" name="Graphic 11">
              <a:extLst>
                <a:ext uri="{FF2B5EF4-FFF2-40B4-BE49-F238E27FC236}">
                  <a16:creationId xmlns:a16="http://schemas.microsoft.com/office/drawing/2014/main" id="{B523CCE4-AD74-4A69-8BA8-15E7506C5D6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70268" y="1956555"/>
              <a:ext cx="297181" cy="297181"/>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1056</TotalTime>
  <Words>790</Words>
  <Application>Microsoft Office PowerPoint</Application>
  <PresentationFormat>Широкоэкранный</PresentationFormat>
  <Paragraphs>84</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Times New Roman</vt:lpstr>
      <vt:lpstr>Verdana</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dc:creator>
  <cp:lastModifiedBy>Елисеев Сергей Евгеньевич</cp:lastModifiedBy>
  <cp:revision>97</cp:revision>
  <cp:lastPrinted>2021-07-06T11:48:23Z</cp:lastPrinted>
  <dcterms:created xsi:type="dcterms:W3CDTF">2019-05-31T06:38:44Z</dcterms:created>
  <dcterms:modified xsi:type="dcterms:W3CDTF">2021-07-22T13:24:28Z</dcterms:modified>
</cp:coreProperties>
</file>